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8" r:id="rId3"/>
  </p:sldMasterIdLst>
  <p:sldIdLst>
    <p:sldId id="257" r:id="rId4"/>
    <p:sldId id="260" r:id="rId5"/>
    <p:sldId id="261" r:id="rId6"/>
    <p:sldId id="262" r:id="rId7"/>
    <p:sldId id="263" r:id="rId8"/>
    <p:sldId id="264" r:id="rId9"/>
    <p:sldId id="269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80" r:id="rId23"/>
    <p:sldId id="281" r:id="rId24"/>
    <p:sldId id="282" r:id="rId25"/>
    <p:sldId id="283" r:id="rId26"/>
    <p:sldId id="278" r:id="rId27"/>
    <p:sldId id="279" r:id="rId28"/>
    <p:sldId id="284" r:id="rId29"/>
    <p:sldId id="285" r:id="rId30"/>
    <p:sldId id="286" r:id="rId31"/>
    <p:sldId id="287" r:id="rId32"/>
    <p:sldId id="288" r:id="rId33"/>
    <p:sldId id="289" r:id="rId34"/>
    <p:sldId id="293" r:id="rId35"/>
    <p:sldId id="294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C5BE"/>
    <a:srgbClr val="FF66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31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trakasaa\Desktop\Book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</c:spPr>
          </c:dPt>
          <c:dPt>
            <c:idx val="1"/>
            <c:bubble3D val="0"/>
            <c:spPr>
              <a:solidFill>
                <a:srgbClr val="FF6600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Pt>
            <c:idx val="3"/>
            <c:bubble3D val="0"/>
            <c:spPr>
              <a:solidFill>
                <a:srgbClr val="7030A0"/>
              </a:solidFill>
            </c:spPr>
          </c:dPt>
          <c:dPt>
            <c:idx val="4"/>
            <c:bubble3D val="0"/>
            <c:spPr>
              <a:solidFill>
                <a:schemeClr val="accent5">
                  <a:lumMod val="90000"/>
                </a:schemeClr>
              </a:solidFill>
            </c:spPr>
          </c:dPt>
          <c:dLbls>
            <c:dLbl>
              <c:idx val="0"/>
              <c:layout>
                <c:manualLayout>
                  <c:x val="7.3069058331994216E-2"/>
                  <c:y val="-2.9333204889213631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/>
                      <a:t>Biology</a:t>
                    </a:r>
                    <a:r>
                      <a:rPr lang="en-US" sz="1400" b="1" baseline="0" dirty="0" smtClean="0"/>
                      <a:t> </a:t>
                    </a:r>
                  </a:p>
                  <a:p>
                    <a:r>
                      <a:rPr lang="en-US" sz="1400" b="1" baseline="0" dirty="0" smtClean="0"/>
                      <a:t>29%</a:t>
                    </a:r>
                    <a:endParaRPr lang="en-US" sz="140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8958651373935401E-2"/>
                  <c:y val="-1.8341510966837334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/>
                      <a:t>Treatment </a:t>
                    </a:r>
                  </a:p>
                  <a:p>
                    <a:r>
                      <a:rPr lang="en-US" sz="1400" b="1" dirty="0" smtClean="0"/>
                      <a:t>14%</a:t>
                    </a:r>
                    <a:endParaRPr lang="en-US" sz="140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28283183352081"/>
                  <c:y val="-2.0572859300882484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/>
                      <a:t>Diagnosis</a:t>
                    </a:r>
                  </a:p>
                  <a:p>
                    <a:r>
                      <a:rPr lang="en-US" sz="1400" b="1" dirty="0" smtClean="0"/>
                      <a:t>17%</a:t>
                    </a:r>
                    <a:endParaRPr lang="en-US" sz="140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6.3458741764422302E-2"/>
                  <c:y val="-8.8926931130457756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/>
                      <a:t>Risk</a:t>
                    </a:r>
                    <a:r>
                      <a:rPr lang="en-US" sz="1400" b="1" baseline="0" dirty="0" smtClean="0"/>
                      <a:t> </a:t>
                    </a:r>
                  </a:p>
                  <a:p>
                    <a:r>
                      <a:rPr lang="en-US" sz="1400" b="1" baseline="0" dirty="0" smtClean="0"/>
                      <a:t>Factors</a:t>
                    </a:r>
                  </a:p>
                  <a:p>
                    <a:r>
                      <a:rPr lang="en-US" sz="1400" b="1" baseline="0" dirty="0" smtClean="0"/>
                      <a:t>22%</a:t>
                    </a:r>
                    <a:endParaRPr lang="en-US" sz="140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5528382612887681E-2"/>
                  <c:y val="-6.1004696680021467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/>
                      <a:t>Other </a:t>
                    </a:r>
                  </a:p>
                  <a:p>
                    <a:r>
                      <a:rPr lang="en-US" sz="1400" b="1" dirty="0" smtClean="0"/>
                      <a:t>18%</a:t>
                    </a:r>
                    <a:endParaRPr lang="en-US" sz="1400" b="1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val>
            <c:numRef>
              <c:f>Sheet1!$J$7:$J$12</c:f>
              <c:numCache>
                <c:formatCode>General</c:formatCode>
                <c:ptCount val="6"/>
                <c:pt idx="0">
                  <c:v>36467625</c:v>
                </c:pt>
                <c:pt idx="1">
                  <c:v>18179004</c:v>
                </c:pt>
                <c:pt idx="2">
                  <c:v>20870709</c:v>
                </c:pt>
                <c:pt idx="3">
                  <c:v>28343842</c:v>
                </c:pt>
                <c:pt idx="4">
                  <c:v>22982555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rgbClr val="0070C0"/>
              </a:solidFill>
            </c:spPr>
          </c:dPt>
          <c:dPt>
            <c:idx val="1"/>
            <c:bubble3D val="0"/>
            <c:spPr>
              <a:solidFill>
                <a:srgbClr val="FF0000"/>
              </a:solidFill>
            </c:spPr>
          </c:dPt>
          <c:dPt>
            <c:idx val="2"/>
            <c:bubble3D val="0"/>
            <c:spPr>
              <a:solidFill>
                <a:srgbClr val="00B050"/>
              </a:solidFill>
            </c:spPr>
          </c:dPt>
          <c:dPt>
            <c:idx val="3"/>
            <c:bubble3D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4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2.4904889121002732E-2"/>
                  <c:y val="-6.322411385157147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Biology </a:t>
                    </a:r>
                  </a:p>
                  <a:p>
                    <a:r>
                      <a:rPr lang="en-US" dirty="0" smtClean="0"/>
                      <a:t>28%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7.9483569018158451E-2"/>
                  <c:y val="5.316658576307407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Treatment </a:t>
                    </a:r>
                  </a:p>
                  <a:p>
                    <a:r>
                      <a:rPr lang="en-US" dirty="0" smtClean="0"/>
                      <a:t>13%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4532179013337616E-2"/>
                  <c:y val="-8.752612427454665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Diagnosis</a:t>
                    </a:r>
                  </a:p>
                  <a:p>
                    <a:r>
                      <a:rPr lang="en-US" dirty="0" smtClean="0"/>
                      <a:t>20%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8.7644223043548131E-2"/>
                  <c:y val="-9.063595968416003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Risk</a:t>
                    </a:r>
                    <a:r>
                      <a:rPr lang="en-US" baseline="0" dirty="0" smtClean="0"/>
                      <a:t> </a:t>
                    </a:r>
                  </a:p>
                  <a:p>
                    <a:r>
                      <a:rPr lang="en-US" baseline="0" dirty="0" smtClean="0"/>
                      <a:t>Factors</a:t>
                    </a:r>
                  </a:p>
                  <a:p>
                    <a:r>
                      <a:rPr lang="en-US" baseline="0" dirty="0" smtClean="0"/>
                      <a:t>24%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3911999839305801E-2"/>
                  <c:y val="-6.991661222153164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Other</a:t>
                    </a:r>
                  </a:p>
                  <a:p>
                    <a:r>
                      <a:rPr lang="en-US" dirty="0" smtClean="0"/>
                      <a:t>15%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Sheet1!$B$2:$B$7</c:f>
              <c:numCache>
                <c:formatCode>"$"#,##0</c:formatCode>
                <c:ptCount val="6"/>
                <c:pt idx="0">
                  <c:v>41636428</c:v>
                </c:pt>
                <c:pt idx="1">
                  <c:v>19894105</c:v>
                </c:pt>
                <c:pt idx="2">
                  <c:v>30119002</c:v>
                </c:pt>
                <c:pt idx="3">
                  <c:v>45563952</c:v>
                </c:pt>
                <c:pt idx="4">
                  <c:v>23047555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9CBE79-4754-4EC9-AE85-5CCE43D0CDC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FDB9996-2C89-4191-AB42-E1D795CC9014}">
      <dgm:prSet phldrT="[Text]"/>
      <dgm:spPr/>
      <dgm:t>
        <a:bodyPr/>
        <a:lstStyle/>
        <a:p>
          <a:r>
            <a:rPr lang="en-US" dirty="0" smtClean="0"/>
            <a:t>IACC</a:t>
          </a:r>
          <a:endParaRPr lang="en-US" dirty="0"/>
        </a:p>
      </dgm:t>
    </dgm:pt>
    <dgm:pt modelId="{791D5260-4890-45EF-90B4-BF8FD7D38173}" type="parTrans" cxnId="{7580D870-E538-441D-B57A-861A11E9A474}">
      <dgm:prSet/>
      <dgm:spPr/>
      <dgm:t>
        <a:bodyPr/>
        <a:lstStyle/>
        <a:p>
          <a:endParaRPr lang="en-US"/>
        </a:p>
      </dgm:t>
    </dgm:pt>
    <dgm:pt modelId="{6A9C6CB4-EE81-4558-A87D-03C3284828DB}" type="sibTrans" cxnId="{7580D870-E538-441D-B57A-861A11E9A474}">
      <dgm:prSet/>
      <dgm:spPr/>
      <dgm:t>
        <a:bodyPr/>
        <a:lstStyle/>
        <a:p>
          <a:endParaRPr lang="en-US"/>
        </a:p>
      </dgm:t>
    </dgm:pt>
    <dgm:pt modelId="{0705062C-B1C7-4122-B6CD-AD882B6EDCE8}">
      <dgm:prSet phldrT="[Text]"/>
      <dgm:spPr/>
      <dgm:t>
        <a:bodyPr/>
        <a:lstStyle/>
        <a:p>
          <a:r>
            <a:rPr lang="en-US" dirty="0" smtClean="0"/>
            <a:t>Treatment Workshop</a:t>
          </a:r>
          <a:endParaRPr lang="en-US" dirty="0"/>
        </a:p>
      </dgm:t>
    </dgm:pt>
    <dgm:pt modelId="{23064FED-4778-4D15-93B4-ACC9F93C72E1}" type="parTrans" cxnId="{3EA2379A-1C99-4156-B504-46220DC70E55}">
      <dgm:prSet/>
      <dgm:spPr/>
      <dgm:t>
        <a:bodyPr/>
        <a:lstStyle/>
        <a:p>
          <a:endParaRPr lang="en-US"/>
        </a:p>
      </dgm:t>
    </dgm:pt>
    <dgm:pt modelId="{F9DC6A55-AB64-4D31-9DAB-22199D51BC58}" type="sibTrans" cxnId="{3EA2379A-1C99-4156-B504-46220DC70E55}">
      <dgm:prSet/>
      <dgm:spPr/>
      <dgm:t>
        <a:bodyPr/>
        <a:lstStyle/>
        <a:p>
          <a:endParaRPr lang="en-US"/>
        </a:p>
      </dgm:t>
    </dgm:pt>
    <dgm:pt modelId="{F0F24D42-AD1E-4381-AD51-5E6433C64972}">
      <dgm:prSet phldrT="[Text]"/>
      <dgm:spPr/>
      <dgm:t>
        <a:bodyPr/>
        <a:lstStyle/>
        <a:p>
          <a:r>
            <a:rPr lang="en-US" dirty="0" smtClean="0"/>
            <a:t>Diagnosis Workshop</a:t>
          </a:r>
          <a:endParaRPr lang="en-US" dirty="0"/>
        </a:p>
      </dgm:t>
    </dgm:pt>
    <dgm:pt modelId="{159FC166-C0E5-43FC-A13D-C9183514284F}" type="parTrans" cxnId="{59EE68E2-3A53-4E59-BEBA-783CE75FCF3E}">
      <dgm:prSet/>
      <dgm:spPr/>
      <dgm:t>
        <a:bodyPr/>
        <a:lstStyle/>
        <a:p>
          <a:endParaRPr lang="en-US"/>
        </a:p>
      </dgm:t>
    </dgm:pt>
    <dgm:pt modelId="{06B92AA6-5CA5-4B2C-AB1B-ADD4E56EFCD9}" type="sibTrans" cxnId="{59EE68E2-3A53-4E59-BEBA-783CE75FCF3E}">
      <dgm:prSet/>
      <dgm:spPr/>
      <dgm:t>
        <a:bodyPr/>
        <a:lstStyle/>
        <a:p>
          <a:endParaRPr lang="en-US"/>
        </a:p>
      </dgm:t>
    </dgm:pt>
    <dgm:pt modelId="{26E4165E-2A5D-4C06-8DA5-5AA98DF72D25}">
      <dgm:prSet phldrT="[Text]"/>
      <dgm:spPr/>
      <dgm:t>
        <a:bodyPr/>
        <a:lstStyle/>
        <a:p>
          <a:r>
            <a:rPr lang="en-US" dirty="0" smtClean="0"/>
            <a:t>Risk Factors Workshop</a:t>
          </a:r>
          <a:endParaRPr lang="en-US" dirty="0"/>
        </a:p>
      </dgm:t>
    </dgm:pt>
    <dgm:pt modelId="{D26F0C60-1FB8-4C8B-B179-10002F31B645}" type="parTrans" cxnId="{89991C92-53F1-4B7C-96FF-594D7B48BD02}">
      <dgm:prSet/>
      <dgm:spPr/>
      <dgm:t>
        <a:bodyPr/>
        <a:lstStyle/>
        <a:p>
          <a:endParaRPr lang="en-US"/>
        </a:p>
      </dgm:t>
    </dgm:pt>
    <dgm:pt modelId="{E9DF804E-7602-41A9-A93E-D94ECD5AE828}" type="sibTrans" cxnId="{89991C92-53F1-4B7C-96FF-594D7B48BD02}">
      <dgm:prSet/>
      <dgm:spPr/>
      <dgm:t>
        <a:bodyPr/>
        <a:lstStyle/>
        <a:p>
          <a:endParaRPr lang="en-US"/>
        </a:p>
      </dgm:t>
    </dgm:pt>
    <dgm:pt modelId="{7BDFC2CC-CDFB-4CE3-8B00-CA37237DE493}">
      <dgm:prSet phldrT="[Text]"/>
      <dgm:spPr/>
      <dgm:t>
        <a:bodyPr/>
        <a:lstStyle/>
        <a:p>
          <a:r>
            <a:rPr lang="en-US" dirty="0" smtClean="0"/>
            <a:t>Biology Workshop</a:t>
          </a:r>
          <a:endParaRPr lang="en-US" dirty="0"/>
        </a:p>
      </dgm:t>
    </dgm:pt>
    <dgm:pt modelId="{35B516E4-E9DF-4246-A6FA-CB6F962216E4}" type="parTrans" cxnId="{0BAF79B7-C613-4AB5-9009-59F213AAE51D}">
      <dgm:prSet/>
      <dgm:spPr/>
      <dgm:t>
        <a:bodyPr/>
        <a:lstStyle/>
        <a:p>
          <a:endParaRPr lang="en-US"/>
        </a:p>
      </dgm:t>
    </dgm:pt>
    <dgm:pt modelId="{69D4160F-1821-4DAB-BC9A-1E182F298932}" type="sibTrans" cxnId="{0BAF79B7-C613-4AB5-9009-59F213AAE51D}">
      <dgm:prSet/>
      <dgm:spPr/>
      <dgm:t>
        <a:bodyPr/>
        <a:lstStyle/>
        <a:p>
          <a:endParaRPr lang="en-US"/>
        </a:p>
      </dgm:t>
    </dgm:pt>
    <dgm:pt modelId="{F6EB4338-6B04-4C13-ADC5-3EE59CF96E6A}">
      <dgm:prSet phldrT="[Text]"/>
      <dgm:spPr/>
      <dgm:t>
        <a:bodyPr/>
        <a:lstStyle/>
        <a:p>
          <a:r>
            <a:rPr lang="en-US" dirty="0" smtClean="0"/>
            <a:t>SP Work Group</a:t>
          </a:r>
          <a:endParaRPr lang="en-US" dirty="0"/>
        </a:p>
      </dgm:t>
    </dgm:pt>
    <dgm:pt modelId="{F3863240-6C74-4A50-92AC-CF406E7AF54D}" type="parTrans" cxnId="{E5DE8139-3DD7-4B3E-A155-3C7606BAAC55}">
      <dgm:prSet/>
      <dgm:spPr/>
      <dgm:t>
        <a:bodyPr/>
        <a:lstStyle/>
        <a:p>
          <a:endParaRPr lang="en-US"/>
        </a:p>
      </dgm:t>
    </dgm:pt>
    <dgm:pt modelId="{047242EC-4435-4628-B80B-46796372A8DE}" type="sibTrans" cxnId="{E5DE8139-3DD7-4B3E-A155-3C7606BAAC55}">
      <dgm:prSet/>
      <dgm:spPr/>
      <dgm:t>
        <a:bodyPr/>
        <a:lstStyle/>
        <a:p>
          <a:endParaRPr lang="en-US"/>
        </a:p>
      </dgm:t>
    </dgm:pt>
    <dgm:pt modelId="{3837C523-CC5D-468C-8CE0-217D72192C5D}" type="pres">
      <dgm:prSet presAssocID="{809CBE79-4754-4EC9-AE85-5CCE43D0CDC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C7A0273-73C8-44F5-AA7D-9421248A6D11}" type="pres">
      <dgm:prSet presAssocID="{BFDB9996-2C89-4191-AB42-E1D795CC9014}" presName="hierRoot1" presStyleCnt="0">
        <dgm:presLayoutVars>
          <dgm:hierBranch val="init"/>
        </dgm:presLayoutVars>
      </dgm:prSet>
      <dgm:spPr/>
    </dgm:pt>
    <dgm:pt modelId="{9868BAA8-176A-4C56-833A-5D130AD3A282}" type="pres">
      <dgm:prSet presAssocID="{BFDB9996-2C89-4191-AB42-E1D795CC9014}" presName="rootComposite1" presStyleCnt="0"/>
      <dgm:spPr/>
    </dgm:pt>
    <dgm:pt modelId="{D484BF90-0B0E-4AF0-996E-B800B7B88D86}" type="pres">
      <dgm:prSet presAssocID="{BFDB9996-2C89-4191-AB42-E1D795CC9014}" presName="rootText1" presStyleLbl="node0" presStyleIdx="0" presStyleCnt="2" custLinFactX="23054" custLinFactY="-71116" custLinFactNeighborX="100000" custLinFactNeighborY="-1000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D1B94935-CC3F-45F2-9C7D-E179D797E10B}" type="pres">
      <dgm:prSet presAssocID="{BFDB9996-2C89-4191-AB42-E1D795CC9014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18EB576-FC9B-4191-9906-30B04F002A27}" type="pres">
      <dgm:prSet presAssocID="{BFDB9996-2C89-4191-AB42-E1D795CC9014}" presName="hierChild2" presStyleCnt="0"/>
      <dgm:spPr/>
    </dgm:pt>
    <dgm:pt modelId="{A636CE04-070A-4230-BE70-11709D4C2979}" type="pres">
      <dgm:prSet presAssocID="{BFDB9996-2C89-4191-AB42-E1D795CC9014}" presName="hierChild3" presStyleCnt="0"/>
      <dgm:spPr/>
    </dgm:pt>
    <dgm:pt modelId="{58A19F0D-2E02-4112-94C6-EA1F724C8555}" type="pres">
      <dgm:prSet presAssocID="{F6EB4338-6B04-4C13-ADC5-3EE59CF96E6A}" presName="hierRoot1" presStyleCnt="0">
        <dgm:presLayoutVars>
          <dgm:hierBranch val="init"/>
        </dgm:presLayoutVars>
      </dgm:prSet>
      <dgm:spPr/>
    </dgm:pt>
    <dgm:pt modelId="{44B85BC9-5003-464E-914C-E3F835456F6D}" type="pres">
      <dgm:prSet presAssocID="{F6EB4338-6B04-4C13-ADC5-3EE59CF96E6A}" presName="rootComposite1" presStyleCnt="0"/>
      <dgm:spPr/>
    </dgm:pt>
    <dgm:pt modelId="{DC3B183D-B4D3-408C-BE42-F82BB536015C}" type="pres">
      <dgm:prSet presAssocID="{F6EB4338-6B04-4C13-ADC5-3EE59CF96E6A}" presName="rootText1" presStyleLbl="node0" presStyleIdx="1" presStyleCnt="2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6F6405E2-6567-4740-A97D-05923E2C83B4}" type="pres">
      <dgm:prSet presAssocID="{F6EB4338-6B04-4C13-ADC5-3EE59CF96E6A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0A1F5C4-3D8E-4413-B154-33430418126C}" type="pres">
      <dgm:prSet presAssocID="{F6EB4338-6B04-4C13-ADC5-3EE59CF96E6A}" presName="hierChild2" presStyleCnt="0"/>
      <dgm:spPr/>
    </dgm:pt>
    <dgm:pt modelId="{550AF0E5-3CED-47AD-AC59-58CD7EA22CE9}" type="pres">
      <dgm:prSet presAssocID="{23064FED-4778-4D15-93B4-ACC9F93C72E1}" presName="Name37" presStyleLbl="parChTrans1D2" presStyleIdx="0" presStyleCnt="4"/>
      <dgm:spPr/>
      <dgm:t>
        <a:bodyPr/>
        <a:lstStyle/>
        <a:p>
          <a:endParaRPr lang="en-US"/>
        </a:p>
      </dgm:t>
    </dgm:pt>
    <dgm:pt modelId="{08E73D2F-593D-4897-BD65-FAD2A50BF373}" type="pres">
      <dgm:prSet presAssocID="{0705062C-B1C7-4122-B6CD-AD882B6EDCE8}" presName="hierRoot2" presStyleCnt="0">
        <dgm:presLayoutVars>
          <dgm:hierBranch val="init"/>
        </dgm:presLayoutVars>
      </dgm:prSet>
      <dgm:spPr/>
    </dgm:pt>
    <dgm:pt modelId="{DFA27D2A-45DB-4A31-B617-EBB68B0AFE42}" type="pres">
      <dgm:prSet presAssocID="{0705062C-B1C7-4122-B6CD-AD882B6EDCE8}" presName="rootComposite" presStyleCnt="0"/>
      <dgm:spPr/>
    </dgm:pt>
    <dgm:pt modelId="{2832CF8F-4026-4327-B783-8671879A941C}" type="pres">
      <dgm:prSet presAssocID="{0705062C-B1C7-4122-B6CD-AD882B6EDCE8}" presName="rootText" presStyleLbl="node2" presStyleIdx="0" presStyleCnt="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B5A7B564-2BD5-435F-9B05-1FCF87C91B2E}" type="pres">
      <dgm:prSet presAssocID="{0705062C-B1C7-4122-B6CD-AD882B6EDCE8}" presName="rootConnector" presStyleLbl="node2" presStyleIdx="0" presStyleCnt="4"/>
      <dgm:spPr/>
      <dgm:t>
        <a:bodyPr/>
        <a:lstStyle/>
        <a:p>
          <a:endParaRPr lang="en-US"/>
        </a:p>
      </dgm:t>
    </dgm:pt>
    <dgm:pt modelId="{2EF8EE29-4D8F-4BBC-B3DB-367310C938A9}" type="pres">
      <dgm:prSet presAssocID="{0705062C-B1C7-4122-B6CD-AD882B6EDCE8}" presName="hierChild4" presStyleCnt="0"/>
      <dgm:spPr/>
    </dgm:pt>
    <dgm:pt modelId="{338FE731-4155-4978-B248-07168A959E32}" type="pres">
      <dgm:prSet presAssocID="{0705062C-B1C7-4122-B6CD-AD882B6EDCE8}" presName="hierChild5" presStyleCnt="0"/>
      <dgm:spPr/>
    </dgm:pt>
    <dgm:pt modelId="{EB1D7DEE-EB17-4E46-91EC-3BE11D7B5D43}" type="pres">
      <dgm:prSet presAssocID="{159FC166-C0E5-43FC-A13D-C9183514284F}" presName="Name37" presStyleLbl="parChTrans1D2" presStyleIdx="1" presStyleCnt="4"/>
      <dgm:spPr/>
      <dgm:t>
        <a:bodyPr/>
        <a:lstStyle/>
        <a:p>
          <a:endParaRPr lang="en-US"/>
        </a:p>
      </dgm:t>
    </dgm:pt>
    <dgm:pt modelId="{BEB2DC66-0012-40A6-A5DF-9E45F2E97EFC}" type="pres">
      <dgm:prSet presAssocID="{F0F24D42-AD1E-4381-AD51-5E6433C64972}" presName="hierRoot2" presStyleCnt="0">
        <dgm:presLayoutVars>
          <dgm:hierBranch val="init"/>
        </dgm:presLayoutVars>
      </dgm:prSet>
      <dgm:spPr/>
    </dgm:pt>
    <dgm:pt modelId="{A1B19E0B-70C2-4341-BFEE-04F12AB3106F}" type="pres">
      <dgm:prSet presAssocID="{F0F24D42-AD1E-4381-AD51-5E6433C64972}" presName="rootComposite" presStyleCnt="0"/>
      <dgm:spPr/>
    </dgm:pt>
    <dgm:pt modelId="{43F4C8C1-03F1-4627-BCBE-60FE52CA9A84}" type="pres">
      <dgm:prSet presAssocID="{F0F24D42-AD1E-4381-AD51-5E6433C64972}" presName="rootText" presStyleLbl="node2" presStyleIdx="1" presStyleCnt="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6D60F00-AE95-4B5D-9321-7FDDFAD3A708}" type="pres">
      <dgm:prSet presAssocID="{F0F24D42-AD1E-4381-AD51-5E6433C64972}" presName="rootConnector" presStyleLbl="node2" presStyleIdx="1" presStyleCnt="4"/>
      <dgm:spPr/>
      <dgm:t>
        <a:bodyPr/>
        <a:lstStyle/>
        <a:p>
          <a:endParaRPr lang="en-US"/>
        </a:p>
      </dgm:t>
    </dgm:pt>
    <dgm:pt modelId="{A7F81B7F-D43D-421F-AFC4-28334BCFDC0B}" type="pres">
      <dgm:prSet presAssocID="{F0F24D42-AD1E-4381-AD51-5E6433C64972}" presName="hierChild4" presStyleCnt="0"/>
      <dgm:spPr/>
    </dgm:pt>
    <dgm:pt modelId="{397B0B8F-6161-4FD0-A6C7-8E5F959DE809}" type="pres">
      <dgm:prSet presAssocID="{F0F24D42-AD1E-4381-AD51-5E6433C64972}" presName="hierChild5" presStyleCnt="0"/>
      <dgm:spPr/>
    </dgm:pt>
    <dgm:pt modelId="{C7AE8CA5-3FBC-4FD2-BDD4-44E637B36D4B}" type="pres">
      <dgm:prSet presAssocID="{D26F0C60-1FB8-4C8B-B179-10002F31B645}" presName="Name37" presStyleLbl="parChTrans1D2" presStyleIdx="2" presStyleCnt="4"/>
      <dgm:spPr/>
      <dgm:t>
        <a:bodyPr/>
        <a:lstStyle/>
        <a:p>
          <a:endParaRPr lang="en-US"/>
        </a:p>
      </dgm:t>
    </dgm:pt>
    <dgm:pt modelId="{23EEFDBC-C138-4A03-85AD-132B9AC085D7}" type="pres">
      <dgm:prSet presAssocID="{26E4165E-2A5D-4C06-8DA5-5AA98DF72D25}" presName="hierRoot2" presStyleCnt="0">
        <dgm:presLayoutVars>
          <dgm:hierBranch val="init"/>
        </dgm:presLayoutVars>
      </dgm:prSet>
      <dgm:spPr/>
    </dgm:pt>
    <dgm:pt modelId="{B3066F3F-431D-432C-A0F3-8DE10374E3C1}" type="pres">
      <dgm:prSet presAssocID="{26E4165E-2A5D-4C06-8DA5-5AA98DF72D25}" presName="rootComposite" presStyleCnt="0"/>
      <dgm:spPr/>
    </dgm:pt>
    <dgm:pt modelId="{EFF4D80C-1B69-4271-9534-C9A228AA0177}" type="pres">
      <dgm:prSet presAssocID="{26E4165E-2A5D-4C06-8DA5-5AA98DF72D25}" presName="rootText" presStyleLbl="node2" presStyleIdx="2" presStyleCnt="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47F8523-B0FB-460E-BDDB-ABD011E92554}" type="pres">
      <dgm:prSet presAssocID="{26E4165E-2A5D-4C06-8DA5-5AA98DF72D25}" presName="rootConnector" presStyleLbl="node2" presStyleIdx="2" presStyleCnt="4"/>
      <dgm:spPr/>
      <dgm:t>
        <a:bodyPr/>
        <a:lstStyle/>
        <a:p>
          <a:endParaRPr lang="en-US"/>
        </a:p>
      </dgm:t>
    </dgm:pt>
    <dgm:pt modelId="{C7DD9073-FC5E-42B7-9972-EF0ABCDDD97D}" type="pres">
      <dgm:prSet presAssocID="{26E4165E-2A5D-4C06-8DA5-5AA98DF72D25}" presName="hierChild4" presStyleCnt="0"/>
      <dgm:spPr/>
    </dgm:pt>
    <dgm:pt modelId="{A914BF42-46E9-4676-9468-BAD6A7F2D329}" type="pres">
      <dgm:prSet presAssocID="{26E4165E-2A5D-4C06-8DA5-5AA98DF72D25}" presName="hierChild5" presStyleCnt="0"/>
      <dgm:spPr/>
    </dgm:pt>
    <dgm:pt modelId="{F52271C7-6526-409A-BF38-ED9B2FE561A2}" type="pres">
      <dgm:prSet presAssocID="{35B516E4-E9DF-4246-A6FA-CB6F962216E4}" presName="Name37" presStyleLbl="parChTrans1D2" presStyleIdx="3" presStyleCnt="4"/>
      <dgm:spPr/>
      <dgm:t>
        <a:bodyPr/>
        <a:lstStyle/>
        <a:p>
          <a:endParaRPr lang="en-US"/>
        </a:p>
      </dgm:t>
    </dgm:pt>
    <dgm:pt modelId="{F97551C2-840D-4483-A048-9ECF72D9E549}" type="pres">
      <dgm:prSet presAssocID="{7BDFC2CC-CDFB-4CE3-8B00-CA37237DE493}" presName="hierRoot2" presStyleCnt="0">
        <dgm:presLayoutVars>
          <dgm:hierBranch val="init"/>
        </dgm:presLayoutVars>
      </dgm:prSet>
      <dgm:spPr/>
    </dgm:pt>
    <dgm:pt modelId="{7E507166-89C5-4069-B550-2F972C8DF54E}" type="pres">
      <dgm:prSet presAssocID="{7BDFC2CC-CDFB-4CE3-8B00-CA37237DE493}" presName="rootComposite" presStyleCnt="0"/>
      <dgm:spPr/>
    </dgm:pt>
    <dgm:pt modelId="{7000D0E9-B3A6-46EE-8928-134E3513C908}" type="pres">
      <dgm:prSet presAssocID="{7BDFC2CC-CDFB-4CE3-8B00-CA37237DE493}" presName="rootText" presStyleLbl="node2" presStyleIdx="3" presStyleCnt="4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DC1C6C2-82AB-4799-9B6A-D9302F0863DB}" type="pres">
      <dgm:prSet presAssocID="{7BDFC2CC-CDFB-4CE3-8B00-CA37237DE493}" presName="rootConnector" presStyleLbl="node2" presStyleIdx="3" presStyleCnt="4"/>
      <dgm:spPr/>
      <dgm:t>
        <a:bodyPr/>
        <a:lstStyle/>
        <a:p>
          <a:endParaRPr lang="en-US"/>
        </a:p>
      </dgm:t>
    </dgm:pt>
    <dgm:pt modelId="{B3657EE0-9C0B-480C-8521-E8A26E133836}" type="pres">
      <dgm:prSet presAssocID="{7BDFC2CC-CDFB-4CE3-8B00-CA37237DE493}" presName="hierChild4" presStyleCnt="0"/>
      <dgm:spPr/>
    </dgm:pt>
    <dgm:pt modelId="{33CC5042-3A0B-4252-9B3C-770BFDC0A867}" type="pres">
      <dgm:prSet presAssocID="{7BDFC2CC-CDFB-4CE3-8B00-CA37237DE493}" presName="hierChild5" presStyleCnt="0"/>
      <dgm:spPr/>
    </dgm:pt>
    <dgm:pt modelId="{8145C7FA-92C2-494E-9CC0-F59F74E4D5CE}" type="pres">
      <dgm:prSet presAssocID="{F6EB4338-6B04-4C13-ADC5-3EE59CF96E6A}" presName="hierChild3" presStyleCnt="0"/>
      <dgm:spPr/>
    </dgm:pt>
  </dgm:ptLst>
  <dgm:cxnLst>
    <dgm:cxn modelId="{96431618-60E4-4B8C-BEE2-CE303F7C0F7F}" type="presOf" srcId="{26E4165E-2A5D-4C06-8DA5-5AA98DF72D25}" destId="{747F8523-B0FB-460E-BDDB-ABD011E92554}" srcOrd="1" destOrd="0" presId="urn:microsoft.com/office/officeart/2005/8/layout/orgChart1"/>
    <dgm:cxn modelId="{A25EEF00-2E99-473E-8D7B-9B17477CCEE1}" type="presOf" srcId="{7BDFC2CC-CDFB-4CE3-8B00-CA37237DE493}" destId="{7000D0E9-B3A6-46EE-8928-134E3513C908}" srcOrd="0" destOrd="0" presId="urn:microsoft.com/office/officeart/2005/8/layout/orgChart1"/>
    <dgm:cxn modelId="{BCE96B46-697C-4D95-AECF-78538F041E64}" type="presOf" srcId="{26E4165E-2A5D-4C06-8DA5-5AA98DF72D25}" destId="{EFF4D80C-1B69-4271-9534-C9A228AA0177}" srcOrd="0" destOrd="0" presId="urn:microsoft.com/office/officeart/2005/8/layout/orgChart1"/>
    <dgm:cxn modelId="{0BAF79B7-C613-4AB5-9009-59F213AAE51D}" srcId="{F6EB4338-6B04-4C13-ADC5-3EE59CF96E6A}" destId="{7BDFC2CC-CDFB-4CE3-8B00-CA37237DE493}" srcOrd="3" destOrd="0" parTransId="{35B516E4-E9DF-4246-A6FA-CB6F962216E4}" sibTransId="{69D4160F-1821-4DAB-BC9A-1E182F298932}"/>
    <dgm:cxn modelId="{6ABB548C-6E41-4EBA-A39B-250A197378E7}" type="presOf" srcId="{F0F24D42-AD1E-4381-AD51-5E6433C64972}" destId="{43F4C8C1-03F1-4627-BCBE-60FE52CA9A84}" srcOrd="0" destOrd="0" presId="urn:microsoft.com/office/officeart/2005/8/layout/orgChart1"/>
    <dgm:cxn modelId="{50DE632E-27FD-45CC-858E-BD2663D386D4}" type="presOf" srcId="{F6EB4338-6B04-4C13-ADC5-3EE59CF96E6A}" destId="{DC3B183D-B4D3-408C-BE42-F82BB536015C}" srcOrd="0" destOrd="0" presId="urn:microsoft.com/office/officeart/2005/8/layout/orgChart1"/>
    <dgm:cxn modelId="{48D03031-4066-44CB-B2B2-08A274295F19}" type="presOf" srcId="{0705062C-B1C7-4122-B6CD-AD882B6EDCE8}" destId="{2832CF8F-4026-4327-B783-8671879A941C}" srcOrd="0" destOrd="0" presId="urn:microsoft.com/office/officeart/2005/8/layout/orgChart1"/>
    <dgm:cxn modelId="{0F99CB33-F569-4AC0-9ECB-A8B26220B62C}" type="presOf" srcId="{23064FED-4778-4D15-93B4-ACC9F93C72E1}" destId="{550AF0E5-3CED-47AD-AC59-58CD7EA22CE9}" srcOrd="0" destOrd="0" presId="urn:microsoft.com/office/officeart/2005/8/layout/orgChart1"/>
    <dgm:cxn modelId="{7580D870-E538-441D-B57A-861A11E9A474}" srcId="{809CBE79-4754-4EC9-AE85-5CCE43D0CDCE}" destId="{BFDB9996-2C89-4191-AB42-E1D795CC9014}" srcOrd="0" destOrd="0" parTransId="{791D5260-4890-45EF-90B4-BF8FD7D38173}" sibTransId="{6A9C6CB4-EE81-4558-A87D-03C3284828DB}"/>
    <dgm:cxn modelId="{E5DE8139-3DD7-4B3E-A155-3C7606BAAC55}" srcId="{809CBE79-4754-4EC9-AE85-5CCE43D0CDCE}" destId="{F6EB4338-6B04-4C13-ADC5-3EE59CF96E6A}" srcOrd="1" destOrd="0" parTransId="{F3863240-6C74-4A50-92AC-CF406E7AF54D}" sibTransId="{047242EC-4435-4628-B80B-46796372A8DE}"/>
    <dgm:cxn modelId="{89991C92-53F1-4B7C-96FF-594D7B48BD02}" srcId="{F6EB4338-6B04-4C13-ADC5-3EE59CF96E6A}" destId="{26E4165E-2A5D-4C06-8DA5-5AA98DF72D25}" srcOrd="2" destOrd="0" parTransId="{D26F0C60-1FB8-4C8B-B179-10002F31B645}" sibTransId="{E9DF804E-7602-41A9-A93E-D94ECD5AE828}"/>
    <dgm:cxn modelId="{D7687D7A-BD47-4B55-B835-D3A4DDAD8136}" type="presOf" srcId="{7BDFC2CC-CDFB-4CE3-8B00-CA37237DE493}" destId="{1DC1C6C2-82AB-4799-9B6A-D9302F0863DB}" srcOrd="1" destOrd="0" presId="urn:microsoft.com/office/officeart/2005/8/layout/orgChart1"/>
    <dgm:cxn modelId="{D4A3C5DB-4F94-4B16-8ABC-E7648231F601}" type="presOf" srcId="{35B516E4-E9DF-4246-A6FA-CB6F962216E4}" destId="{F52271C7-6526-409A-BF38-ED9B2FE561A2}" srcOrd="0" destOrd="0" presId="urn:microsoft.com/office/officeart/2005/8/layout/orgChart1"/>
    <dgm:cxn modelId="{196D3877-A776-42EA-878F-C7819D666E9A}" type="presOf" srcId="{F6EB4338-6B04-4C13-ADC5-3EE59CF96E6A}" destId="{6F6405E2-6567-4740-A97D-05923E2C83B4}" srcOrd="1" destOrd="0" presId="urn:microsoft.com/office/officeart/2005/8/layout/orgChart1"/>
    <dgm:cxn modelId="{B396ABB4-97B5-4739-860B-112A03629C17}" type="presOf" srcId="{159FC166-C0E5-43FC-A13D-C9183514284F}" destId="{EB1D7DEE-EB17-4E46-91EC-3BE11D7B5D43}" srcOrd="0" destOrd="0" presId="urn:microsoft.com/office/officeart/2005/8/layout/orgChart1"/>
    <dgm:cxn modelId="{49029E16-CE98-4A13-94E4-08FB1D3041EB}" type="presOf" srcId="{F0F24D42-AD1E-4381-AD51-5E6433C64972}" destId="{56D60F00-AE95-4B5D-9321-7FDDFAD3A708}" srcOrd="1" destOrd="0" presId="urn:microsoft.com/office/officeart/2005/8/layout/orgChart1"/>
    <dgm:cxn modelId="{9A1BB170-B7BC-459F-B998-9C89867CC428}" type="presOf" srcId="{BFDB9996-2C89-4191-AB42-E1D795CC9014}" destId="{D1B94935-CC3F-45F2-9C7D-E179D797E10B}" srcOrd="1" destOrd="0" presId="urn:microsoft.com/office/officeart/2005/8/layout/orgChart1"/>
    <dgm:cxn modelId="{463B3EFF-69BF-4377-8BD4-8C9C2A0898D8}" type="presOf" srcId="{0705062C-B1C7-4122-B6CD-AD882B6EDCE8}" destId="{B5A7B564-2BD5-435F-9B05-1FCF87C91B2E}" srcOrd="1" destOrd="0" presId="urn:microsoft.com/office/officeart/2005/8/layout/orgChart1"/>
    <dgm:cxn modelId="{51114367-4B41-4CAA-A6E9-CB992CC812B5}" type="presOf" srcId="{BFDB9996-2C89-4191-AB42-E1D795CC9014}" destId="{D484BF90-0B0E-4AF0-996E-B800B7B88D86}" srcOrd="0" destOrd="0" presId="urn:microsoft.com/office/officeart/2005/8/layout/orgChart1"/>
    <dgm:cxn modelId="{59EE68E2-3A53-4E59-BEBA-783CE75FCF3E}" srcId="{F6EB4338-6B04-4C13-ADC5-3EE59CF96E6A}" destId="{F0F24D42-AD1E-4381-AD51-5E6433C64972}" srcOrd="1" destOrd="0" parTransId="{159FC166-C0E5-43FC-A13D-C9183514284F}" sibTransId="{06B92AA6-5CA5-4B2C-AB1B-ADD4E56EFCD9}"/>
    <dgm:cxn modelId="{C76BA044-0E96-49E8-98FD-644A904D9FD6}" type="presOf" srcId="{D26F0C60-1FB8-4C8B-B179-10002F31B645}" destId="{C7AE8CA5-3FBC-4FD2-BDD4-44E637B36D4B}" srcOrd="0" destOrd="0" presId="urn:microsoft.com/office/officeart/2005/8/layout/orgChart1"/>
    <dgm:cxn modelId="{3EA2379A-1C99-4156-B504-46220DC70E55}" srcId="{F6EB4338-6B04-4C13-ADC5-3EE59CF96E6A}" destId="{0705062C-B1C7-4122-B6CD-AD882B6EDCE8}" srcOrd="0" destOrd="0" parTransId="{23064FED-4778-4D15-93B4-ACC9F93C72E1}" sibTransId="{F9DC6A55-AB64-4D31-9DAB-22199D51BC58}"/>
    <dgm:cxn modelId="{6513AB4F-8A19-4101-AFD5-33F341ED5917}" type="presOf" srcId="{809CBE79-4754-4EC9-AE85-5CCE43D0CDCE}" destId="{3837C523-CC5D-468C-8CE0-217D72192C5D}" srcOrd="0" destOrd="0" presId="urn:microsoft.com/office/officeart/2005/8/layout/orgChart1"/>
    <dgm:cxn modelId="{443FB8B7-C8EE-417D-8A9D-D33381E7D1C9}" type="presParOf" srcId="{3837C523-CC5D-468C-8CE0-217D72192C5D}" destId="{1C7A0273-73C8-44F5-AA7D-9421248A6D11}" srcOrd="0" destOrd="0" presId="urn:microsoft.com/office/officeart/2005/8/layout/orgChart1"/>
    <dgm:cxn modelId="{F1BCBD09-EA96-42EE-A812-D3E758B58DEA}" type="presParOf" srcId="{1C7A0273-73C8-44F5-AA7D-9421248A6D11}" destId="{9868BAA8-176A-4C56-833A-5D130AD3A282}" srcOrd="0" destOrd="0" presId="urn:microsoft.com/office/officeart/2005/8/layout/orgChart1"/>
    <dgm:cxn modelId="{C264F495-3BFC-4499-BB97-90F8E8444104}" type="presParOf" srcId="{9868BAA8-176A-4C56-833A-5D130AD3A282}" destId="{D484BF90-0B0E-4AF0-996E-B800B7B88D86}" srcOrd="0" destOrd="0" presId="urn:microsoft.com/office/officeart/2005/8/layout/orgChart1"/>
    <dgm:cxn modelId="{F59CA250-A03E-42CC-956A-A63D95694B65}" type="presParOf" srcId="{9868BAA8-176A-4C56-833A-5D130AD3A282}" destId="{D1B94935-CC3F-45F2-9C7D-E179D797E10B}" srcOrd="1" destOrd="0" presId="urn:microsoft.com/office/officeart/2005/8/layout/orgChart1"/>
    <dgm:cxn modelId="{235EE4B8-2945-4924-BCC0-12B51FCE46B2}" type="presParOf" srcId="{1C7A0273-73C8-44F5-AA7D-9421248A6D11}" destId="{F18EB576-FC9B-4191-9906-30B04F002A27}" srcOrd="1" destOrd="0" presId="urn:microsoft.com/office/officeart/2005/8/layout/orgChart1"/>
    <dgm:cxn modelId="{004B1C1D-D863-4895-9E5A-541E3283F825}" type="presParOf" srcId="{1C7A0273-73C8-44F5-AA7D-9421248A6D11}" destId="{A636CE04-070A-4230-BE70-11709D4C2979}" srcOrd="2" destOrd="0" presId="urn:microsoft.com/office/officeart/2005/8/layout/orgChart1"/>
    <dgm:cxn modelId="{FCB2C89D-608C-4141-8A1B-66DDAE847512}" type="presParOf" srcId="{3837C523-CC5D-468C-8CE0-217D72192C5D}" destId="{58A19F0D-2E02-4112-94C6-EA1F724C8555}" srcOrd="1" destOrd="0" presId="urn:microsoft.com/office/officeart/2005/8/layout/orgChart1"/>
    <dgm:cxn modelId="{398D6157-C3C1-4CDC-814E-CC9B8FD56E49}" type="presParOf" srcId="{58A19F0D-2E02-4112-94C6-EA1F724C8555}" destId="{44B85BC9-5003-464E-914C-E3F835456F6D}" srcOrd="0" destOrd="0" presId="urn:microsoft.com/office/officeart/2005/8/layout/orgChart1"/>
    <dgm:cxn modelId="{8F118F09-5A9B-4217-BF04-24A9092A189E}" type="presParOf" srcId="{44B85BC9-5003-464E-914C-E3F835456F6D}" destId="{DC3B183D-B4D3-408C-BE42-F82BB536015C}" srcOrd="0" destOrd="0" presId="urn:microsoft.com/office/officeart/2005/8/layout/orgChart1"/>
    <dgm:cxn modelId="{6DE2F7D5-0EF5-459D-BF12-A090D07CADC2}" type="presParOf" srcId="{44B85BC9-5003-464E-914C-E3F835456F6D}" destId="{6F6405E2-6567-4740-A97D-05923E2C83B4}" srcOrd="1" destOrd="0" presId="urn:microsoft.com/office/officeart/2005/8/layout/orgChart1"/>
    <dgm:cxn modelId="{54F2BE40-ABBE-4C19-966B-85760E7BA03E}" type="presParOf" srcId="{58A19F0D-2E02-4112-94C6-EA1F724C8555}" destId="{20A1F5C4-3D8E-4413-B154-33430418126C}" srcOrd="1" destOrd="0" presId="urn:microsoft.com/office/officeart/2005/8/layout/orgChart1"/>
    <dgm:cxn modelId="{A40F5A9B-4FCE-4556-BC2B-49E690575664}" type="presParOf" srcId="{20A1F5C4-3D8E-4413-B154-33430418126C}" destId="{550AF0E5-3CED-47AD-AC59-58CD7EA22CE9}" srcOrd="0" destOrd="0" presId="urn:microsoft.com/office/officeart/2005/8/layout/orgChart1"/>
    <dgm:cxn modelId="{AE5D628D-FFCB-42F1-B888-653C898362A2}" type="presParOf" srcId="{20A1F5C4-3D8E-4413-B154-33430418126C}" destId="{08E73D2F-593D-4897-BD65-FAD2A50BF373}" srcOrd="1" destOrd="0" presId="urn:microsoft.com/office/officeart/2005/8/layout/orgChart1"/>
    <dgm:cxn modelId="{6EB5D7D6-388E-4CAF-B526-695C4CE48430}" type="presParOf" srcId="{08E73D2F-593D-4897-BD65-FAD2A50BF373}" destId="{DFA27D2A-45DB-4A31-B617-EBB68B0AFE42}" srcOrd="0" destOrd="0" presId="urn:microsoft.com/office/officeart/2005/8/layout/orgChart1"/>
    <dgm:cxn modelId="{A4E82B9C-10CD-440F-817F-1A1910C4AF0E}" type="presParOf" srcId="{DFA27D2A-45DB-4A31-B617-EBB68B0AFE42}" destId="{2832CF8F-4026-4327-B783-8671879A941C}" srcOrd="0" destOrd="0" presId="urn:microsoft.com/office/officeart/2005/8/layout/orgChart1"/>
    <dgm:cxn modelId="{5EED87A9-2902-4130-B9F0-C5ED6ECEE019}" type="presParOf" srcId="{DFA27D2A-45DB-4A31-B617-EBB68B0AFE42}" destId="{B5A7B564-2BD5-435F-9B05-1FCF87C91B2E}" srcOrd="1" destOrd="0" presId="urn:microsoft.com/office/officeart/2005/8/layout/orgChart1"/>
    <dgm:cxn modelId="{4CA5DBED-EF4E-435F-965A-5ED4774C88CE}" type="presParOf" srcId="{08E73D2F-593D-4897-BD65-FAD2A50BF373}" destId="{2EF8EE29-4D8F-4BBC-B3DB-367310C938A9}" srcOrd="1" destOrd="0" presId="urn:microsoft.com/office/officeart/2005/8/layout/orgChart1"/>
    <dgm:cxn modelId="{A554A4BF-CC31-401D-9907-854E06DA1334}" type="presParOf" srcId="{08E73D2F-593D-4897-BD65-FAD2A50BF373}" destId="{338FE731-4155-4978-B248-07168A959E32}" srcOrd="2" destOrd="0" presId="urn:microsoft.com/office/officeart/2005/8/layout/orgChart1"/>
    <dgm:cxn modelId="{6DA26C85-102D-4C86-8759-9445824F12AF}" type="presParOf" srcId="{20A1F5C4-3D8E-4413-B154-33430418126C}" destId="{EB1D7DEE-EB17-4E46-91EC-3BE11D7B5D43}" srcOrd="2" destOrd="0" presId="urn:microsoft.com/office/officeart/2005/8/layout/orgChart1"/>
    <dgm:cxn modelId="{FA1C8964-4150-484E-8618-52B8C6F1D281}" type="presParOf" srcId="{20A1F5C4-3D8E-4413-B154-33430418126C}" destId="{BEB2DC66-0012-40A6-A5DF-9E45F2E97EFC}" srcOrd="3" destOrd="0" presId="urn:microsoft.com/office/officeart/2005/8/layout/orgChart1"/>
    <dgm:cxn modelId="{119C5304-8069-495A-8298-C49AC4926A54}" type="presParOf" srcId="{BEB2DC66-0012-40A6-A5DF-9E45F2E97EFC}" destId="{A1B19E0B-70C2-4341-BFEE-04F12AB3106F}" srcOrd="0" destOrd="0" presId="urn:microsoft.com/office/officeart/2005/8/layout/orgChart1"/>
    <dgm:cxn modelId="{A4AEB94F-DF58-4E29-97D6-DFFC17CC7807}" type="presParOf" srcId="{A1B19E0B-70C2-4341-BFEE-04F12AB3106F}" destId="{43F4C8C1-03F1-4627-BCBE-60FE52CA9A84}" srcOrd="0" destOrd="0" presId="urn:microsoft.com/office/officeart/2005/8/layout/orgChart1"/>
    <dgm:cxn modelId="{B729A67C-32CD-463A-9169-430D2735472B}" type="presParOf" srcId="{A1B19E0B-70C2-4341-BFEE-04F12AB3106F}" destId="{56D60F00-AE95-4B5D-9321-7FDDFAD3A708}" srcOrd="1" destOrd="0" presId="urn:microsoft.com/office/officeart/2005/8/layout/orgChart1"/>
    <dgm:cxn modelId="{F58EE6BC-00D9-46BB-B394-E906F6B13EAC}" type="presParOf" srcId="{BEB2DC66-0012-40A6-A5DF-9E45F2E97EFC}" destId="{A7F81B7F-D43D-421F-AFC4-28334BCFDC0B}" srcOrd="1" destOrd="0" presId="urn:microsoft.com/office/officeart/2005/8/layout/orgChart1"/>
    <dgm:cxn modelId="{C942149C-6818-4F87-ADA6-23C2A5FD0B2A}" type="presParOf" srcId="{BEB2DC66-0012-40A6-A5DF-9E45F2E97EFC}" destId="{397B0B8F-6161-4FD0-A6C7-8E5F959DE809}" srcOrd="2" destOrd="0" presId="urn:microsoft.com/office/officeart/2005/8/layout/orgChart1"/>
    <dgm:cxn modelId="{A0D1B5CE-DE14-4450-BE5F-4A8C47DF3BAB}" type="presParOf" srcId="{20A1F5C4-3D8E-4413-B154-33430418126C}" destId="{C7AE8CA5-3FBC-4FD2-BDD4-44E637B36D4B}" srcOrd="4" destOrd="0" presId="urn:microsoft.com/office/officeart/2005/8/layout/orgChart1"/>
    <dgm:cxn modelId="{CC80C131-A38B-4242-A82D-81318CA38A05}" type="presParOf" srcId="{20A1F5C4-3D8E-4413-B154-33430418126C}" destId="{23EEFDBC-C138-4A03-85AD-132B9AC085D7}" srcOrd="5" destOrd="0" presId="urn:microsoft.com/office/officeart/2005/8/layout/orgChart1"/>
    <dgm:cxn modelId="{0EA749D5-81DA-492D-80E7-C1001D630996}" type="presParOf" srcId="{23EEFDBC-C138-4A03-85AD-132B9AC085D7}" destId="{B3066F3F-431D-432C-A0F3-8DE10374E3C1}" srcOrd="0" destOrd="0" presId="urn:microsoft.com/office/officeart/2005/8/layout/orgChart1"/>
    <dgm:cxn modelId="{23A3BE1C-DDD7-43C8-B36F-ACE3D1422D2B}" type="presParOf" srcId="{B3066F3F-431D-432C-A0F3-8DE10374E3C1}" destId="{EFF4D80C-1B69-4271-9534-C9A228AA0177}" srcOrd="0" destOrd="0" presId="urn:microsoft.com/office/officeart/2005/8/layout/orgChart1"/>
    <dgm:cxn modelId="{1B5F7463-FCA7-4456-9702-645E5FEC0A0E}" type="presParOf" srcId="{B3066F3F-431D-432C-A0F3-8DE10374E3C1}" destId="{747F8523-B0FB-460E-BDDB-ABD011E92554}" srcOrd="1" destOrd="0" presId="urn:microsoft.com/office/officeart/2005/8/layout/orgChart1"/>
    <dgm:cxn modelId="{B883FA1B-50CD-4C8D-BAC5-84D60582FB78}" type="presParOf" srcId="{23EEFDBC-C138-4A03-85AD-132B9AC085D7}" destId="{C7DD9073-FC5E-42B7-9972-EF0ABCDDD97D}" srcOrd="1" destOrd="0" presId="urn:microsoft.com/office/officeart/2005/8/layout/orgChart1"/>
    <dgm:cxn modelId="{1449A892-6E4B-4DED-A69B-3E4AFEE138DA}" type="presParOf" srcId="{23EEFDBC-C138-4A03-85AD-132B9AC085D7}" destId="{A914BF42-46E9-4676-9468-BAD6A7F2D329}" srcOrd="2" destOrd="0" presId="urn:microsoft.com/office/officeart/2005/8/layout/orgChart1"/>
    <dgm:cxn modelId="{FE10148B-73DD-4838-8706-8FD763848946}" type="presParOf" srcId="{20A1F5C4-3D8E-4413-B154-33430418126C}" destId="{F52271C7-6526-409A-BF38-ED9B2FE561A2}" srcOrd="6" destOrd="0" presId="urn:microsoft.com/office/officeart/2005/8/layout/orgChart1"/>
    <dgm:cxn modelId="{4E3047F7-55FA-4EC4-9485-B4AC10260DD8}" type="presParOf" srcId="{20A1F5C4-3D8E-4413-B154-33430418126C}" destId="{F97551C2-840D-4483-A048-9ECF72D9E549}" srcOrd="7" destOrd="0" presId="urn:microsoft.com/office/officeart/2005/8/layout/orgChart1"/>
    <dgm:cxn modelId="{8885D3A7-447D-4189-9D1D-A6E08B8ABD4A}" type="presParOf" srcId="{F97551C2-840D-4483-A048-9ECF72D9E549}" destId="{7E507166-89C5-4069-B550-2F972C8DF54E}" srcOrd="0" destOrd="0" presId="urn:microsoft.com/office/officeart/2005/8/layout/orgChart1"/>
    <dgm:cxn modelId="{47F7187F-E16B-4505-BE61-6D35B836C9AD}" type="presParOf" srcId="{7E507166-89C5-4069-B550-2F972C8DF54E}" destId="{7000D0E9-B3A6-46EE-8928-134E3513C908}" srcOrd="0" destOrd="0" presId="urn:microsoft.com/office/officeart/2005/8/layout/orgChart1"/>
    <dgm:cxn modelId="{3AFC53C5-BC5B-4161-8F1D-219063880B23}" type="presParOf" srcId="{7E507166-89C5-4069-B550-2F972C8DF54E}" destId="{1DC1C6C2-82AB-4799-9B6A-D9302F0863DB}" srcOrd="1" destOrd="0" presId="urn:microsoft.com/office/officeart/2005/8/layout/orgChart1"/>
    <dgm:cxn modelId="{F8008789-24B3-4388-BD5E-E6EB2A1F04CE}" type="presParOf" srcId="{F97551C2-840D-4483-A048-9ECF72D9E549}" destId="{B3657EE0-9C0B-480C-8521-E8A26E133836}" srcOrd="1" destOrd="0" presId="urn:microsoft.com/office/officeart/2005/8/layout/orgChart1"/>
    <dgm:cxn modelId="{DBB30202-77EA-4B99-9891-63792643C6A5}" type="presParOf" srcId="{F97551C2-840D-4483-A048-9ECF72D9E549}" destId="{33CC5042-3A0B-4252-9B3C-770BFDC0A867}" srcOrd="2" destOrd="0" presId="urn:microsoft.com/office/officeart/2005/8/layout/orgChart1"/>
    <dgm:cxn modelId="{F0176022-07E6-4B4C-BB53-848CCE6F7B92}" type="presParOf" srcId="{58A19F0D-2E02-4112-94C6-EA1F724C8555}" destId="{8145C7FA-92C2-494E-9CC0-F59F74E4D5CE}" srcOrd="2" destOrd="0" presId="urn:microsoft.com/office/officeart/2005/8/layout/orgChart1"/>
  </dgm:cxnLst>
  <dgm:bg/>
  <dgm:whole>
    <a:ln w="127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A6699A-805D-4688-ACF4-F5C3E4AF12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9CBF6E-3A04-404E-AFC8-0BBE53FE425A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B. Development of Draft SP Process</a:t>
          </a:r>
          <a:endParaRPr lang="en-US" dirty="0"/>
        </a:p>
      </dgm:t>
    </dgm:pt>
    <dgm:pt modelId="{B7776123-A8E5-43FD-8AE2-D4CD4419A201}" type="parTrans" cxnId="{581F93DE-D6B7-4750-9552-11222DB21015}">
      <dgm:prSet/>
      <dgm:spPr/>
      <dgm:t>
        <a:bodyPr/>
        <a:lstStyle/>
        <a:p>
          <a:endParaRPr lang="en-US"/>
        </a:p>
      </dgm:t>
    </dgm:pt>
    <dgm:pt modelId="{38F3AA24-FD95-4B42-9A78-D80F8B3174FF}" type="sibTrans" cxnId="{581F93DE-D6B7-4750-9552-11222DB21015}">
      <dgm:prSet/>
      <dgm:spPr/>
      <dgm:t>
        <a:bodyPr/>
        <a:lstStyle/>
        <a:p>
          <a:endParaRPr lang="en-US"/>
        </a:p>
      </dgm:t>
    </dgm:pt>
    <dgm:pt modelId="{ACF434CF-E93A-4C23-BD13-792BDD77AFCD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C. IACC Meeting: Discussion &amp; Adoption of SP Process</a:t>
          </a:r>
          <a:endParaRPr lang="en-US" dirty="0"/>
        </a:p>
      </dgm:t>
    </dgm:pt>
    <dgm:pt modelId="{B9EB40E0-F9EE-4D8A-92F0-9D8AE89DD941}" type="parTrans" cxnId="{3631D5D3-2BE6-45EE-BC05-9DC452D47495}">
      <dgm:prSet/>
      <dgm:spPr/>
      <dgm:t>
        <a:bodyPr/>
        <a:lstStyle/>
        <a:p>
          <a:endParaRPr lang="en-US"/>
        </a:p>
      </dgm:t>
    </dgm:pt>
    <dgm:pt modelId="{D4CDBE54-6C46-4A74-96A4-1665B72B0CD5}" type="sibTrans" cxnId="{3631D5D3-2BE6-45EE-BC05-9DC452D47495}">
      <dgm:prSet/>
      <dgm:spPr/>
      <dgm:t>
        <a:bodyPr/>
        <a:lstStyle/>
        <a:p>
          <a:endParaRPr lang="en-US"/>
        </a:p>
      </dgm:t>
    </dgm:pt>
    <dgm:pt modelId="{BE8D9AAE-1466-4D67-9FE9-80B8297966DA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D. SP Workgroup: Organize Workshops &amp; Charge</a:t>
          </a:r>
          <a:endParaRPr lang="en-US" dirty="0"/>
        </a:p>
      </dgm:t>
    </dgm:pt>
    <dgm:pt modelId="{0E6D0215-DEDA-4AE4-9097-52F0F10A8940}" type="parTrans" cxnId="{6E516CBE-FC90-4342-86D0-B8A00C5848BD}">
      <dgm:prSet/>
      <dgm:spPr/>
      <dgm:t>
        <a:bodyPr/>
        <a:lstStyle/>
        <a:p>
          <a:endParaRPr lang="en-US"/>
        </a:p>
      </dgm:t>
    </dgm:pt>
    <dgm:pt modelId="{36282824-D0EC-4310-B836-BD8A01BD4F53}" type="sibTrans" cxnId="{6E516CBE-FC90-4342-86D0-B8A00C5848BD}">
      <dgm:prSet/>
      <dgm:spPr/>
      <dgm:t>
        <a:bodyPr/>
        <a:lstStyle/>
        <a:p>
          <a:endParaRPr lang="en-US"/>
        </a:p>
      </dgm:t>
    </dgm:pt>
    <dgm:pt modelId="{37205ED1-B570-4570-B4E7-D8486D4C176E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E. RFI: Stakeholder Input on ASD Research Priorities</a:t>
          </a:r>
          <a:endParaRPr lang="en-US" dirty="0"/>
        </a:p>
      </dgm:t>
    </dgm:pt>
    <dgm:pt modelId="{7BE810C0-858C-4D70-A76F-5FD4BD41784B}" type="parTrans" cxnId="{88CEF97D-BA48-4556-BB1D-0B1B34047DCA}">
      <dgm:prSet/>
      <dgm:spPr/>
      <dgm:t>
        <a:bodyPr/>
        <a:lstStyle/>
        <a:p>
          <a:endParaRPr lang="en-US"/>
        </a:p>
      </dgm:t>
    </dgm:pt>
    <dgm:pt modelId="{747A3420-872A-4210-89E5-747EC407DA8F}" type="sibTrans" cxnId="{88CEF97D-BA48-4556-BB1D-0B1B34047DCA}">
      <dgm:prSet/>
      <dgm:spPr/>
      <dgm:t>
        <a:bodyPr/>
        <a:lstStyle/>
        <a:p>
          <a:endParaRPr lang="en-US"/>
        </a:p>
      </dgm:t>
    </dgm:pt>
    <dgm:pt modelId="{609D13F2-9617-4225-BAB6-75E665B216A0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F. Four Scientific Workshops to Generate Research Priorities</a:t>
          </a:r>
          <a:endParaRPr lang="en-US" dirty="0"/>
        </a:p>
      </dgm:t>
    </dgm:pt>
    <dgm:pt modelId="{96A7538C-EC7F-43CB-ABD7-D2B4FFAEF9C1}" type="parTrans" cxnId="{2FC65050-5C1B-4A7C-A256-48B965F27035}">
      <dgm:prSet/>
      <dgm:spPr/>
      <dgm:t>
        <a:bodyPr/>
        <a:lstStyle/>
        <a:p>
          <a:endParaRPr lang="en-US"/>
        </a:p>
      </dgm:t>
    </dgm:pt>
    <dgm:pt modelId="{771CC4AF-A408-48B3-9D28-BDD8B7D52339}" type="sibTrans" cxnId="{2FC65050-5C1B-4A7C-A256-48B965F27035}">
      <dgm:prSet/>
      <dgm:spPr/>
      <dgm:t>
        <a:bodyPr/>
        <a:lstStyle/>
        <a:p>
          <a:endParaRPr lang="en-US"/>
        </a:p>
      </dgm:t>
    </dgm:pt>
    <dgm:pt modelId="{A606343E-DE84-4C77-8DF6-3BF6FBED763C}" type="pres">
      <dgm:prSet presAssocID="{3CA6699A-805D-4688-ACF4-F5C3E4AF124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DF3C69-4C0F-4408-8A0A-BD6380A1CB24}" type="pres">
      <dgm:prSet presAssocID="{049CBF6E-3A04-404E-AFC8-0BBE53FE425A}" presName="parentText" presStyleLbl="node1" presStyleIdx="0" presStyleCnt="5" custScaleY="14811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6A4EE-2AD1-4CCB-A8B4-9C81298CA990}" type="pres">
      <dgm:prSet presAssocID="{38F3AA24-FD95-4B42-9A78-D80F8B3174FF}" presName="spacer" presStyleCnt="0"/>
      <dgm:spPr/>
    </dgm:pt>
    <dgm:pt modelId="{4BE5E5A3-F72B-46CC-A341-96D5D3D55856}" type="pres">
      <dgm:prSet presAssocID="{ACF434CF-E93A-4C23-BD13-792BDD77AFCD}" presName="parentText" presStyleLbl="node1" presStyleIdx="1" presStyleCnt="5" custScaleY="1583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DFD9A2-BF36-4242-9224-56C25FB47801}" type="pres">
      <dgm:prSet presAssocID="{D4CDBE54-6C46-4A74-96A4-1665B72B0CD5}" presName="spacer" presStyleCnt="0"/>
      <dgm:spPr/>
    </dgm:pt>
    <dgm:pt modelId="{6F577C9D-D6B5-4D40-8949-D79DF6970429}" type="pres">
      <dgm:prSet presAssocID="{BE8D9AAE-1466-4D67-9FE9-80B8297966DA}" presName="parentText" presStyleLbl="node1" presStyleIdx="2" presStyleCnt="5" custScaleY="13925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9CF54E-274D-4D44-AC90-FB13EEA01D71}" type="pres">
      <dgm:prSet presAssocID="{36282824-D0EC-4310-B836-BD8A01BD4F53}" presName="spacer" presStyleCnt="0"/>
      <dgm:spPr/>
    </dgm:pt>
    <dgm:pt modelId="{30BD2C0A-0F6B-4D39-B9AA-3AFFC4163632}" type="pres">
      <dgm:prSet presAssocID="{37205ED1-B570-4570-B4E7-D8486D4C176E}" presName="parentText" presStyleLbl="node1" presStyleIdx="3" presStyleCnt="5" custScaleY="15522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C6CFD6-4329-4410-B2BE-F480039DCCE8}" type="pres">
      <dgm:prSet presAssocID="{747A3420-872A-4210-89E5-747EC407DA8F}" presName="spacer" presStyleCnt="0"/>
      <dgm:spPr/>
    </dgm:pt>
    <dgm:pt modelId="{C4C185C4-EBC5-42D7-B55D-52126A94DA49}" type="pres">
      <dgm:prSet presAssocID="{609D13F2-9617-4225-BAB6-75E665B216A0}" presName="parentText" presStyleLbl="node1" presStyleIdx="4" presStyleCnt="5" custScaleY="1583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CEF97D-BA48-4556-BB1D-0B1B34047DCA}" srcId="{3CA6699A-805D-4688-ACF4-F5C3E4AF1243}" destId="{37205ED1-B570-4570-B4E7-D8486D4C176E}" srcOrd="3" destOrd="0" parTransId="{7BE810C0-858C-4D70-A76F-5FD4BD41784B}" sibTransId="{747A3420-872A-4210-89E5-747EC407DA8F}"/>
    <dgm:cxn modelId="{6E516CBE-FC90-4342-86D0-B8A00C5848BD}" srcId="{3CA6699A-805D-4688-ACF4-F5C3E4AF1243}" destId="{BE8D9AAE-1466-4D67-9FE9-80B8297966DA}" srcOrd="2" destOrd="0" parTransId="{0E6D0215-DEDA-4AE4-9097-52F0F10A8940}" sibTransId="{36282824-D0EC-4310-B836-BD8A01BD4F53}"/>
    <dgm:cxn modelId="{3631D5D3-2BE6-45EE-BC05-9DC452D47495}" srcId="{3CA6699A-805D-4688-ACF4-F5C3E4AF1243}" destId="{ACF434CF-E93A-4C23-BD13-792BDD77AFCD}" srcOrd="1" destOrd="0" parTransId="{B9EB40E0-F9EE-4D8A-92F0-9D8AE89DD941}" sibTransId="{D4CDBE54-6C46-4A74-96A4-1665B72B0CD5}"/>
    <dgm:cxn modelId="{C6DF1CD3-9E6B-481D-BF54-FBC467A49850}" type="presOf" srcId="{3CA6699A-805D-4688-ACF4-F5C3E4AF1243}" destId="{A606343E-DE84-4C77-8DF6-3BF6FBED763C}" srcOrd="0" destOrd="0" presId="urn:microsoft.com/office/officeart/2005/8/layout/vList2"/>
    <dgm:cxn modelId="{2B2DB724-AC0B-4977-9820-A8967AC995B5}" type="presOf" srcId="{ACF434CF-E93A-4C23-BD13-792BDD77AFCD}" destId="{4BE5E5A3-F72B-46CC-A341-96D5D3D55856}" srcOrd="0" destOrd="0" presId="urn:microsoft.com/office/officeart/2005/8/layout/vList2"/>
    <dgm:cxn modelId="{1FD46996-6057-48C9-8F1E-DE6F01D454A6}" type="presOf" srcId="{049CBF6E-3A04-404E-AFC8-0BBE53FE425A}" destId="{CEDF3C69-4C0F-4408-8A0A-BD6380A1CB24}" srcOrd="0" destOrd="0" presId="urn:microsoft.com/office/officeart/2005/8/layout/vList2"/>
    <dgm:cxn modelId="{8C6CA663-DF7B-4631-A798-6EA22BC42B7C}" type="presOf" srcId="{BE8D9AAE-1466-4D67-9FE9-80B8297966DA}" destId="{6F577C9D-D6B5-4D40-8949-D79DF6970429}" srcOrd="0" destOrd="0" presId="urn:microsoft.com/office/officeart/2005/8/layout/vList2"/>
    <dgm:cxn modelId="{04C97F19-A699-49B5-95F3-C7807445CB5C}" type="presOf" srcId="{609D13F2-9617-4225-BAB6-75E665B216A0}" destId="{C4C185C4-EBC5-42D7-B55D-52126A94DA49}" srcOrd="0" destOrd="0" presId="urn:microsoft.com/office/officeart/2005/8/layout/vList2"/>
    <dgm:cxn modelId="{2FC65050-5C1B-4A7C-A256-48B965F27035}" srcId="{3CA6699A-805D-4688-ACF4-F5C3E4AF1243}" destId="{609D13F2-9617-4225-BAB6-75E665B216A0}" srcOrd="4" destOrd="0" parTransId="{96A7538C-EC7F-43CB-ABD7-D2B4FFAEF9C1}" sibTransId="{771CC4AF-A408-48B3-9D28-BDD8B7D52339}"/>
    <dgm:cxn modelId="{581F93DE-D6B7-4750-9552-11222DB21015}" srcId="{3CA6699A-805D-4688-ACF4-F5C3E4AF1243}" destId="{049CBF6E-3A04-404E-AFC8-0BBE53FE425A}" srcOrd="0" destOrd="0" parTransId="{B7776123-A8E5-43FD-8AE2-D4CD4419A201}" sibTransId="{38F3AA24-FD95-4B42-9A78-D80F8B3174FF}"/>
    <dgm:cxn modelId="{D62FB929-4B7C-4F42-B943-77DFAD8A55F4}" type="presOf" srcId="{37205ED1-B570-4570-B4E7-D8486D4C176E}" destId="{30BD2C0A-0F6B-4D39-B9AA-3AFFC4163632}" srcOrd="0" destOrd="0" presId="urn:microsoft.com/office/officeart/2005/8/layout/vList2"/>
    <dgm:cxn modelId="{2059F463-49D0-4D1B-B066-409D449CC1E3}" type="presParOf" srcId="{A606343E-DE84-4C77-8DF6-3BF6FBED763C}" destId="{CEDF3C69-4C0F-4408-8A0A-BD6380A1CB24}" srcOrd="0" destOrd="0" presId="urn:microsoft.com/office/officeart/2005/8/layout/vList2"/>
    <dgm:cxn modelId="{AEF6BAD6-A4B0-437A-B397-EAB885190621}" type="presParOf" srcId="{A606343E-DE84-4C77-8DF6-3BF6FBED763C}" destId="{5E26A4EE-2AD1-4CCB-A8B4-9C81298CA990}" srcOrd="1" destOrd="0" presId="urn:microsoft.com/office/officeart/2005/8/layout/vList2"/>
    <dgm:cxn modelId="{6CEB764E-5902-4829-8822-A21DCDB7C220}" type="presParOf" srcId="{A606343E-DE84-4C77-8DF6-3BF6FBED763C}" destId="{4BE5E5A3-F72B-46CC-A341-96D5D3D55856}" srcOrd="2" destOrd="0" presId="urn:microsoft.com/office/officeart/2005/8/layout/vList2"/>
    <dgm:cxn modelId="{A37D23B7-59C5-4097-BA89-861735C823DE}" type="presParOf" srcId="{A606343E-DE84-4C77-8DF6-3BF6FBED763C}" destId="{D4DFD9A2-BF36-4242-9224-56C25FB47801}" srcOrd="3" destOrd="0" presId="urn:microsoft.com/office/officeart/2005/8/layout/vList2"/>
    <dgm:cxn modelId="{C2B0793F-7093-41C8-AA7A-3502844F5DAD}" type="presParOf" srcId="{A606343E-DE84-4C77-8DF6-3BF6FBED763C}" destId="{6F577C9D-D6B5-4D40-8949-D79DF6970429}" srcOrd="4" destOrd="0" presId="urn:microsoft.com/office/officeart/2005/8/layout/vList2"/>
    <dgm:cxn modelId="{15067F4A-887C-4404-AACF-13FB63F946CD}" type="presParOf" srcId="{A606343E-DE84-4C77-8DF6-3BF6FBED763C}" destId="{4E9CF54E-274D-4D44-AC90-FB13EEA01D71}" srcOrd="5" destOrd="0" presId="urn:microsoft.com/office/officeart/2005/8/layout/vList2"/>
    <dgm:cxn modelId="{FA332272-3206-4412-B121-EFE1244418D1}" type="presParOf" srcId="{A606343E-DE84-4C77-8DF6-3BF6FBED763C}" destId="{30BD2C0A-0F6B-4D39-B9AA-3AFFC4163632}" srcOrd="6" destOrd="0" presId="urn:microsoft.com/office/officeart/2005/8/layout/vList2"/>
    <dgm:cxn modelId="{28649A7F-B793-46C3-9831-9375EC65E829}" type="presParOf" srcId="{A606343E-DE84-4C77-8DF6-3BF6FBED763C}" destId="{2EC6CFD6-4329-4410-B2BE-F480039DCCE8}" srcOrd="7" destOrd="0" presId="urn:microsoft.com/office/officeart/2005/8/layout/vList2"/>
    <dgm:cxn modelId="{EC4FCC9E-DEDE-449D-9E7F-8F5229535CA3}" type="presParOf" srcId="{A606343E-DE84-4C77-8DF6-3BF6FBED763C}" destId="{C4C185C4-EBC5-42D7-B55D-52126A94DA49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CA6699A-805D-4688-ACF4-F5C3E4AF12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9CBF6E-3A04-404E-AFC8-0BBE53FE425A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G. SP Workgroup: Preliminary Ranking of Overall Priorities</a:t>
          </a:r>
          <a:endParaRPr lang="en-US" dirty="0"/>
        </a:p>
      </dgm:t>
    </dgm:pt>
    <dgm:pt modelId="{B7776123-A8E5-43FD-8AE2-D4CD4419A201}" type="parTrans" cxnId="{581F93DE-D6B7-4750-9552-11222DB21015}">
      <dgm:prSet/>
      <dgm:spPr/>
      <dgm:t>
        <a:bodyPr/>
        <a:lstStyle/>
        <a:p>
          <a:endParaRPr lang="en-US"/>
        </a:p>
      </dgm:t>
    </dgm:pt>
    <dgm:pt modelId="{38F3AA24-FD95-4B42-9A78-D80F8B3174FF}" type="sibTrans" cxnId="{581F93DE-D6B7-4750-9552-11222DB21015}">
      <dgm:prSet/>
      <dgm:spPr/>
      <dgm:t>
        <a:bodyPr/>
        <a:lstStyle/>
        <a:p>
          <a:endParaRPr lang="en-US"/>
        </a:p>
      </dgm:t>
    </dgm:pt>
    <dgm:pt modelId="{ACF434CF-E93A-4C23-BD13-792BDD77AFCD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H. Stakeholder Feedback on Ranked Priorities</a:t>
          </a:r>
          <a:endParaRPr lang="en-US" dirty="0"/>
        </a:p>
      </dgm:t>
    </dgm:pt>
    <dgm:pt modelId="{B9EB40E0-F9EE-4D8A-92F0-9D8AE89DD941}" type="parTrans" cxnId="{3631D5D3-2BE6-45EE-BC05-9DC452D47495}">
      <dgm:prSet/>
      <dgm:spPr/>
      <dgm:t>
        <a:bodyPr/>
        <a:lstStyle/>
        <a:p>
          <a:endParaRPr lang="en-US"/>
        </a:p>
      </dgm:t>
    </dgm:pt>
    <dgm:pt modelId="{D4CDBE54-6C46-4A74-96A4-1665B72B0CD5}" type="sibTrans" cxnId="{3631D5D3-2BE6-45EE-BC05-9DC452D47495}">
      <dgm:prSet/>
      <dgm:spPr/>
      <dgm:t>
        <a:bodyPr/>
        <a:lstStyle/>
        <a:p>
          <a:endParaRPr lang="en-US"/>
        </a:p>
      </dgm:t>
    </dgm:pt>
    <dgm:pt modelId="{BE8D9AAE-1466-4D67-9FE9-80B8297966DA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I. IACC Meeting: Final Priority-Setting &amp; Discussion of Budgetary Requirements for SP</a:t>
          </a:r>
          <a:endParaRPr lang="en-US" dirty="0"/>
        </a:p>
      </dgm:t>
    </dgm:pt>
    <dgm:pt modelId="{0E6D0215-DEDA-4AE4-9097-52F0F10A8940}" type="parTrans" cxnId="{6E516CBE-FC90-4342-86D0-B8A00C5848BD}">
      <dgm:prSet/>
      <dgm:spPr/>
      <dgm:t>
        <a:bodyPr/>
        <a:lstStyle/>
        <a:p>
          <a:endParaRPr lang="en-US"/>
        </a:p>
      </dgm:t>
    </dgm:pt>
    <dgm:pt modelId="{36282824-D0EC-4310-B836-BD8A01BD4F53}" type="sibTrans" cxnId="{6E516CBE-FC90-4342-86D0-B8A00C5848BD}">
      <dgm:prSet/>
      <dgm:spPr/>
      <dgm:t>
        <a:bodyPr/>
        <a:lstStyle/>
        <a:p>
          <a:endParaRPr lang="en-US"/>
        </a:p>
      </dgm:t>
    </dgm:pt>
    <dgm:pt modelId="{37205ED1-B570-4570-B4E7-D8486D4C176E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J. Begin Writing Strategic Plan</a:t>
          </a:r>
          <a:endParaRPr lang="en-US" dirty="0"/>
        </a:p>
      </dgm:t>
    </dgm:pt>
    <dgm:pt modelId="{7BE810C0-858C-4D70-A76F-5FD4BD41784B}" type="parTrans" cxnId="{88CEF97D-BA48-4556-BB1D-0B1B34047DCA}">
      <dgm:prSet/>
      <dgm:spPr/>
      <dgm:t>
        <a:bodyPr/>
        <a:lstStyle/>
        <a:p>
          <a:endParaRPr lang="en-US"/>
        </a:p>
      </dgm:t>
    </dgm:pt>
    <dgm:pt modelId="{747A3420-872A-4210-89E5-747EC407DA8F}" type="sibTrans" cxnId="{88CEF97D-BA48-4556-BB1D-0B1B34047DCA}">
      <dgm:prSet/>
      <dgm:spPr/>
      <dgm:t>
        <a:bodyPr/>
        <a:lstStyle/>
        <a:p>
          <a:endParaRPr lang="en-US"/>
        </a:p>
      </dgm:t>
    </dgm:pt>
    <dgm:pt modelId="{A606343E-DE84-4C77-8DF6-3BF6FBED763C}" type="pres">
      <dgm:prSet presAssocID="{3CA6699A-805D-4688-ACF4-F5C3E4AF124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EDF3C69-4C0F-4408-8A0A-BD6380A1CB24}" type="pres">
      <dgm:prSet presAssocID="{049CBF6E-3A04-404E-AFC8-0BBE53FE425A}" presName="parentText" presStyleLbl="node1" presStyleIdx="0" presStyleCnt="4" custScaleY="210379" custLinFactY="-7320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6A4EE-2AD1-4CCB-A8B4-9C81298CA990}" type="pres">
      <dgm:prSet presAssocID="{38F3AA24-FD95-4B42-9A78-D80F8B3174FF}" presName="spacer" presStyleCnt="0"/>
      <dgm:spPr/>
    </dgm:pt>
    <dgm:pt modelId="{4BE5E5A3-F72B-46CC-A341-96D5D3D55856}" type="pres">
      <dgm:prSet presAssocID="{ACF434CF-E93A-4C23-BD13-792BDD77AFCD}" presName="parentText" presStyleLbl="node1" presStyleIdx="1" presStyleCnt="4" custScaleY="64681" custLinFactY="-2621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DFD9A2-BF36-4242-9224-56C25FB47801}" type="pres">
      <dgm:prSet presAssocID="{D4CDBE54-6C46-4A74-96A4-1665B72B0CD5}" presName="spacer" presStyleCnt="0"/>
      <dgm:spPr/>
    </dgm:pt>
    <dgm:pt modelId="{6F577C9D-D6B5-4D40-8949-D79DF6970429}" type="pres">
      <dgm:prSet presAssocID="{BE8D9AAE-1466-4D67-9FE9-80B8297966DA}" presName="parentText" presStyleLbl="node1" presStyleIdx="2" presStyleCnt="4" custScaleY="188420" custLinFactNeighborY="-475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9CF54E-274D-4D44-AC90-FB13EEA01D71}" type="pres">
      <dgm:prSet presAssocID="{36282824-D0EC-4310-B836-BD8A01BD4F53}" presName="spacer" presStyleCnt="0"/>
      <dgm:spPr/>
    </dgm:pt>
    <dgm:pt modelId="{30BD2C0A-0F6B-4D39-B9AA-3AFFC4163632}" type="pres">
      <dgm:prSet presAssocID="{37205ED1-B570-4570-B4E7-D8486D4C176E}" presName="parentText" presStyleLbl="node1" presStyleIdx="3" presStyleCnt="4" custScaleY="68750" custLinFactY="9016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31D5D3-2BE6-45EE-BC05-9DC452D47495}" srcId="{3CA6699A-805D-4688-ACF4-F5C3E4AF1243}" destId="{ACF434CF-E93A-4C23-BD13-792BDD77AFCD}" srcOrd="1" destOrd="0" parTransId="{B9EB40E0-F9EE-4D8A-92F0-9D8AE89DD941}" sibTransId="{D4CDBE54-6C46-4A74-96A4-1665B72B0CD5}"/>
    <dgm:cxn modelId="{E093F5EF-5B59-4A5D-8920-C9CB7B8388AF}" type="presOf" srcId="{3CA6699A-805D-4688-ACF4-F5C3E4AF1243}" destId="{A606343E-DE84-4C77-8DF6-3BF6FBED763C}" srcOrd="0" destOrd="0" presId="urn:microsoft.com/office/officeart/2005/8/layout/vList2"/>
    <dgm:cxn modelId="{E34EBAC1-66E0-4024-AF68-13EB79FBC1AD}" type="presOf" srcId="{37205ED1-B570-4570-B4E7-D8486D4C176E}" destId="{30BD2C0A-0F6B-4D39-B9AA-3AFFC4163632}" srcOrd="0" destOrd="0" presId="urn:microsoft.com/office/officeart/2005/8/layout/vList2"/>
    <dgm:cxn modelId="{7289C1CD-41AE-4E75-B385-CCF1CB81830E}" type="presOf" srcId="{BE8D9AAE-1466-4D67-9FE9-80B8297966DA}" destId="{6F577C9D-D6B5-4D40-8949-D79DF6970429}" srcOrd="0" destOrd="0" presId="urn:microsoft.com/office/officeart/2005/8/layout/vList2"/>
    <dgm:cxn modelId="{6E516CBE-FC90-4342-86D0-B8A00C5848BD}" srcId="{3CA6699A-805D-4688-ACF4-F5C3E4AF1243}" destId="{BE8D9AAE-1466-4D67-9FE9-80B8297966DA}" srcOrd="2" destOrd="0" parTransId="{0E6D0215-DEDA-4AE4-9097-52F0F10A8940}" sibTransId="{36282824-D0EC-4310-B836-BD8A01BD4F53}"/>
    <dgm:cxn modelId="{581F93DE-D6B7-4750-9552-11222DB21015}" srcId="{3CA6699A-805D-4688-ACF4-F5C3E4AF1243}" destId="{049CBF6E-3A04-404E-AFC8-0BBE53FE425A}" srcOrd="0" destOrd="0" parTransId="{B7776123-A8E5-43FD-8AE2-D4CD4419A201}" sibTransId="{38F3AA24-FD95-4B42-9A78-D80F8B3174FF}"/>
    <dgm:cxn modelId="{88CEF97D-BA48-4556-BB1D-0B1B34047DCA}" srcId="{3CA6699A-805D-4688-ACF4-F5C3E4AF1243}" destId="{37205ED1-B570-4570-B4E7-D8486D4C176E}" srcOrd="3" destOrd="0" parTransId="{7BE810C0-858C-4D70-A76F-5FD4BD41784B}" sibTransId="{747A3420-872A-4210-89E5-747EC407DA8F}"/>
    <dgm:cxn modelId="{793035ED-CF57-4D14-997C-7BDF91BA09EE}" type="presOf" srcId="{ACF434CF-E93A-4C23-BD13-792BDD77AFCD}" destId="{4BE5E5A3-F72B-46CC-A341-96D5D3D55856}" srcOrd="0" destOrd="0" presId="urn:microsoft.com/office/officeart/2005/8/layout/vList2"/>
    <dgm:cxn modelId="{F650F1AA-75A0-4E9C-99A0-05EFF57FA34C}" type="presOf" srcId="{049CBF6E-3A04-404E-AFC8-0BBE53FE425A}" destId="{CEDF3C69-4C0F-4408-8A0A-BD6380A1CB24}" srcOrd="0" destOrd="0" presId="urn:microsoft.com/office/officeart/2005/8/layout/vList2"/>
    <dgm:cxn modelId="{82E25958-D745-4C91-8F07-E78D3FA59C13}" type="presParOf" srcId="{A606343E-DE84-4C77-8DF6-3BF6FBED763C}" destId="{CEDF3C69-4C0F-4408-8A0A-BD6380A1CB24}" srcOrd="0" destOrd="0" presId="urn:microsoft.com/office/officeart/2005/8/layout/vList2"/>
    <dgm:cxn modelId="{73462F68-9A0D-4224-B916-528D30AF64D7}" type="presParOf" srcId="{A606343E-DE84-4C77-8DF6-3BF6FBED763C}" destId="{5E26A4EE-2AD1-4CCB-A8B4-9C81298CA990}" srcOrd="1" destOrd="0" presId="urn:microsoft.com/office/officeart/2005/8/layout/vList2"/>
    <dgm:cxn modelId="{076454CD-EC80-4C48-8100-B6A07E772C37}" type="presParOf" srcId="{A606343E-DE84-4C77-8DF6-3BF6FBED763C}" destId="{4BE5E5A3-F72B-46CC-A341-96D5D3D55856}" srcOrd="2" destOrd="0" presId="urn:microsoft.com/office/officeart/2005/8/layout/vList2"/>
    <dgm:cxn modelId="{1E13BBCF-7A5D-4BE7-A81C-DF47B53E33AE}" type="presParOf" srcId="{A606343E-DE84-4C77-8DF6-3BF6FBED763C}" destId="{D4DFD9A2-BF36-4242-9224-56C25FB47801}" srcOrd="3" destOrd="0" presId="urn:microsoft.com/office/officeart/2005/8/layout/vList2"/>
    <dgm:cxn modelId="{F738B166-76BF-4370-A707-5D775ABF408D}" type="presParOf" srcId="{A606343E-DE84-4C77-8DF6-3BF6FBED763C}" destId="{6F577C9D-D6B5-4D40-8949-D79DF6970429}" srcOrd="4" destOrd="0" presId="urn:microsoft.com/office/officeart/2005/8/layout/vList2"/>
    <dgm:cxn modelId="{A35E95AF-90EB-4B99-A028-417414C817EF}" type="presParOf" srcId="{A606343E-DE84-4C77-8DF6-3BF6FBED763C}" destId="{4E9CF54E-274D-4D44-AC90-FB13EEA01D71}" srcOrd="5" destOrd="0" presId="urn:microsoft.com/office/officeart/2005/8/layout/vList2"/>
    <dgm:cxn modelId="{B4CE74A7-5F24-42AE-87D4-FD35FE58AD43}" type="presParOf" srcId="{A606343E-DE84-4C77-8DF6-3BF6FBED763C}" destId="{30BD2C0A-0F6B-4D39-B9AA-3AFFC416363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A6699A-805D-4688-ACF4-F5C3E4AF124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45A33C-9831-4EAD-A7E7-A4A0351E2EA0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K. SP Workgroup: Consider Implementation Plans for Top Research Priorities</a:t>
          </a:r>
          <a:endParaRPr lang="en-US" dirty="0"/>
        </a:p>
      </dgm:t>
    </dgm:pt>
    <dgm:pt modelId="{EA8905F8-A2FA-4882-B0CB-5430133D9C82}" type="parTrans" cxnId="{30AA5584-7516-43F6-9BF0-FF742C5CC209}">
      <dgm:prSet/>
      <dgm:spPr/>
      <dgm:t>
        <a:bodyPr/>
        <a:lstStyle/>
        <a:p>
          <a:endParaRPr lang="en-US"/>
        </a:p>
      </dgm:t>
    </dgm:pt>
    <dgm:pt modelId="{562140B0-D8D0-4254-9CE8-8849DDA5D2C1}" type="sibTrans" cxnId="{30AA5584-7516-43F6-9BF0-FF742C5CC209}">
      <dgm:prSet/>
      <dgm:spPr/>
      <dgm:t>
        <a:bodyPr/>
        <a:lstStyle/>
        <a:p>
          <a:endParaRPr lang="en-US"/>
        </a:p>
      </dgm:t>
    </dgm:pt>
    <dgm:pt modelId="{F6000D0E-FB92-48D0-B0B5-3F5F66649200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L. First Draft of Strategic Plan</a:t>
          </a:r>
          <a:endParaRPr lang="en-US" dirty="0"/>
        </a:p>
      </dgm:t>
    </dgm:pt>
    <dgm:pt modelId="{60F8F42A-0D41-47E3-9D96-4B933F18BBAB}" type="parTrans" cxnId="{BE916764-A860-4F98-8374-0FA224F5B17F}">
      <dgm:prSet/>
      <dgm:spPr/>
      <dgm:t>
        <a:bodyPr/>
        <a:lstStyle/>
        <a:p>
          <a:endParaRPr lang="en-US"/>
        </a:p>
      </dgm:t>
    </dgm:pt>
    <dgm:pt modelId="{9CF3EDDF-0FFB-4FF0-A736-7AC9561B0298}" type="sibTrans" cxnId="{BE916764-A860-4F98-8374-0FA224F5B17F}">
      <dgm:prSet/>
      <dgm:spPr/>
      <dgm:t>
        <a:bodyPr/>
        <a:lstStyle/>
        <a:p>
          <a:endParaRPr lang="en-US"/>
        </a:p>
      </dgm:t>
    </dgm:pt>
    <dgm:pt modelId="{2BDEA5CA-1D46-4C95-B4E2-99019207F325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M. IACC Meeting: Discussion/Approval of Draft Strategic Plan</a:t>
          </a:r>
          <a:endParaRPr lang="en-US" dirty="0"/>
        </a:p>
      </dgm:t>
    </dgm:pt>
    <dgm:pt modelId="{195687AB-1B4C-4957-9D42-497BC60CEE2B}" type="parTrans" cxnId="{73E26948-5237-4CCE-ADF7-F3ADE37F32A3}">
      <dgm:prSet/>
      <dgm:spPr/>
      <dgm:t>
        <a:bodyPr/>
        <a:lstStyle/>
        <a:p>
          <a:endParaRPr lang="en-US"/>
        </a:p>
      </dgm:t>
    </dgm:pt>
    <dgm:pt modelId="{E331B47F-D243-4C9D-8CD1-933014678C68}" type="sibTrans" cxnId="{73E26948-5237-4CCE-ADF7-F3ADE37F32A3}">
      <dgm:prSet/>
      <dgm:spPr/>
      <dgm:t>
        <a:bodyPr/>
        <a:lstStyle/>
        <a:p>
          <a:endParaRPr lang="en-US"/>
        </a:p>
      </dgm:t>
    </dgm:pt>
    <dgm:pt modelId="{D6CCD850-E542-4988-91F1-4B2E60CF100A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N. Formation of SP Implementation Workgroup</a:t>
          </a:r>
          <a:endParaRPr lang="en-US" dirty="0"/>
        </a:p>
      </dgm:t>
    </dgm:pt>
    <dgm:pt modelId="{D956F1E3-9769-49F6-B0B4-BF42118CED28}" type="parTrans" cxnId="{EDD2C660-DEF6-4301-BE5F-4CE714D580D6}">
      <dgm:prSet/>
      <dgm:spPr/>
      <dgm:t>
        <a:bodyPr/>
        <a:lstStyle/>
        <a:p>
          <a:endParaRPr lang="en-US"/>
        </a:p>
      </dgm:t>
    </dgm:pt>
    <dgm:pt modelId="{440B0767-CA02-4E62-BEBC-130089BE9FDA}" type="sibTrans" cxnId="{EDD2C660-DEF6-4301-BE5F-4CE714D580D6}">
      <dgm:prSet/>
      <dgm:spPr/>
      <dgm:t>
        <a:bodyPr/>
        <a:lstStyle/>
        <a:p>
          <a:endParaRPr lang="en-US"/>
        </a:p>
      </dgm:t>
    </dgm:pt>
    <dgm:pt modelId="{A8CB6BFB-5DA3-47CC-9CE9-FB57B6143432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/>
            <a:t>O. Strategic Plan Completed and Sent to DHHS</a:t>
          </a:r>
          <a:endParaRPr lang="en-US" dirty="0"/>
        </a:p>
      </dgm:t>
    </dgm:pt>
    <dgm:pt modelId="{E04FC5DB-1D4E-456D-8970-B1A0485BD400}" type="parTrans" cxnId="{FFCADC28-AB08-4EFF-AC01-CEF3E21922C5}">
      <dgm:prSet/>
      <dgm:spPr/>
      <dgm:t>
        <a:bodyPr/>
        <a:lstStyle/>
        <a:p>
          <a:endParaRPr lang="en-US"/>
        </a:p>
      </dgm:t>
    </dgm:pt>
    <dgm:pt modelId="{2FB32E0C-B9CA-4F7E-92B8-AA2FC2B3718C}" type="sibTrans" cxnId="{FFCADC28-AB08-4EFF-AC01-CEF3E21922C5}">
      <dgm:prSet/>
      <dgm:spPr/>
      <dgm:t>
        <a:bodyPr/>
        <a:lstStyle/>
        <a:p>
          <a:endParaRPr lang="en-US"/>
        </a:p>
      </dgm:t>
    </dgm:pt>
    <dgm:pt modelId="{ED067E8F-52D3-4EDC-96D8-BB907EB3CCAF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 smtClean="0">
              <a:solidFill>
                <a:schemeClr val="bg1"/>
              </a:solidFill>
            </a:rPr>
            <a:t>H. Stakeholder Feedback on Final Plan</a:t>
          </a:r>
          <a:endParaRPr lang="en-US" dirty="0">
            <a:solidFill>
              <a:schemeClr val="bg1"/>
            </a:solidFill>
          </a:endParaRPr>
        </a:p>
      </dgm:t>
    </dgm:pt>
    <dgm:pt modelId="{1521BA04-E594-4FDE-92D2-74C64208C4E4}" type="parTrans" cxnId="{7B5D0708-97F5-4CA3-919E-D6A98D688F98}">
      <dgm:prSet/>
      <dgm:spPr/>
      <dgm:t>
        <a:bodyPr/>
        <a:lstStyle/>
        <a:p>
          <a:endParaRPr lang="en-US"/>
        </a:p>
      </dgm:t>
    </dgm:pt>
    <dgm:pt modelId="{EF733515-60E4-43E8-B4B7-988073D71C98}" type="sibTrans" cxnId="{7B5D0708-97F5-4CA3-919E-D6A98D688F98}">
      <dgm:prSet/>
      <dgm:spPr/>
      <dgm:t>
        <a:bodyPr/>
        <a:lstStyle/>
        <a:p>
          <a:endParaRPr lang="en-US"/>
        </a:p>
      </dgm:t>
    </dgm:pt>
    <dgm:pt modelId="{A606343E-DE84-4C77-8DF6-3BF6FBED763C}" type="pres">
      <dgm:prSet presAssocID="{3CA6699A-805D-4688-ACF4-F5C3E4AF124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B8C0801-2BCC-4673-9984-759E1787044E}" type="pres">
      <dgm:prSet presAssocID="{CE45A33C-9831-4EAD-A7E7-A4A0351E2EA0}" presName="parentText" presStyleLbl="node1" presStyleIdx="0" presStyleCnt="6" custScaleY="163055" custLinFactNeighborX="280" custLinFactNeighborY="-1638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0321C7-FCEC-449D-9F88-38C559AF0A08}" type="pres">
      <dgm:prSet presAssocID="{562140B0-D8D0-4254-9CE8-8849DDA5D2C1}" presName="spacer" presStyleCnt="0"/>
      <dgm:spPr/>
    </dgm:pt>
    <dgm:pt modelId="{5DD3CA0C-52E4-4F8A-BB4D-F04AF9015D36}" type="pres">
      <dgm:prSet presAssocID="{F6000D0E-FB92-48D0-B0B5-3F5F6664920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5D5DAC-61EE-45DF-A7E3-798FDE9C4201}" type="pres">
      <dgm:prSet presAssocID="{9CF3EDDF-0FFB-4FF0-A736-7AC9561B0298}" presName="spacer" presStyleCnt="0"/>
      <dgm:spPr/>
    </dgm:pt>
    <dgm:pt modelId="{9773FBBE-B7D8-4DFB-B7B2-02D43E1A455C}" type="pres">
      <dgm:prSet presAssocID="{2BDEA5CA-1D46-4C95-B4E2-99019207F325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F28FF2-CF5B-4756-967C-CABEC5EC5BDC}" type="pres">
      <dgm:prSet presAssocID="{E331B47F-D243-4C9D-8CD1-933014678C68}" presName="spacer" presStyleCnt="0"/>
      <dgm:spPr/>
    </dgm:pt>
    <dgm:pt modelId="{9599F59F-26A2-4AD9-A8C2-508653EF4C56}" type="pres">
      <dgm:prSet presAssocID="{D6CCD850-E542-4988-91F1-4B2E60CF100A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C553BB-77DB-4B37-ABFF-89F3B852DA62}" type="pres">
      <dgm:prSet presAssocID="{440B0767-CA02-4E62-BEBC-130089BE9FDA}" presName="spacer" presStyleCnt="0"/>
      <dgm:spPr/>
    </dgm:pt>
    <dgm:pt modelId="{62DFE7A8-6D59-41F6-A463-4714446D5575}" type="pres">
      <dgm:prSet presAssocID="{A8CB6BFB-5DA3-47CC-9CE9-FB57B614343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E26701-9F15-43F0-A536-D1BD4704C184}" type="pres">
      <dgm:prSet presAssocID="{2FB32E0C-B9CA-4F7E-92B8-AA2FC2B3718C}" presName="spacer" presStyleCnt="0"/>
      <dgm:spPr/>
    </dgm:pt>
    <dgm:pt modelId="{0DD94EB6-FF95-441E-B3D6-C7343D07678E}" type="pres">
      <dgm:prSet presAssocID="{ED067E8F-52D3-4EDC-96D8-BB907EB3CCAF}" presName="parentText" presStyleLbl="node1" presStyleIdx="5" presStyleCnt="6" custLinFactNeighborY="4635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AA5584-7516-43F6-9BF0-FF742C5CC209}" srcId="{3CA6699A-805D-4688-ACF4-F5C3E4AF1243}" destId="{CE45A33C-9831-4EAD-A7E7-A4A0351E2EA0}" srcOrd="0" destOrd="0" parTransId="{EA8905F8-A2FA-4882-B0CB-5430133D9C82}" sibTransId="{562140B0-D8D0-4254-9CE8-8849DDA5D2C1}"/>
    <dgm:cxn modelId="{FFCADC28-AB08-4EFF-AC01-CEF3E21922C5}" srcId="{3CA6699A-805D-4688-ACF4-F5C3E4AF1243}" destId="{A8CB6BFB-5DA3-47CC-9CE9-FB57B6143432}" srcOrd="4" destOrd="0" parTransId="{E04FC5DB-1D4E-456D-8970-B1A0485BD400}" sibTransId="{2FB32E0C-B9CA-4F7E-92B8-AA2FC2B3718C}"/>
    <dgm:cxn modelId="{88AF4235-924E-486F-90E8-5F354249AB08}" type="presOf" srcId="{F6000D0E-FB92-48D0-B0B5-3F5F66649200}" destId="{5DD3CA0C-52E4-4F8A-BB4D-F04AF9015D36}" srcOrd="0" destOrd="0" presId="urn:microsoft.com/office/officeart/2005/8/layout/vList2"/>
    <dgm:cxn modelId="{0DE35E25-3A9C-465D-9EB5-BC9F04913CCC}" type="presOf" srcId="{CE45A33C-9831-4EAD-A7E7-A4A0351E2EA0}" destId="{8B8C0801-2BCC-4673-9984-759E1787044E}" srcOrd="0" destOrd="0" presId="urn:microsoft.com/office/officeart/2005/8/layout/vList2"/>
    <dgm:cxn modelId="{E0214EC8-B26B-446B-BF9F-0E6A78D4790D}" type="presOf" srcId="{A8CB6BFB-5DA3-47CC-9CE9-FB57B6143432}" destId="{62DFE7A8-6D59-41F6-A463-4714446D5575}" srcOrd="0" destOrd="0" presId="urn:microsoft.com/office/officeart/2005/8/layout/vList2"/>
    <dgm:cxn modelId="{73E26948-5237-4CCE-ADF7-F3ADE37F32A3}" srcId="{3CA6699A-805D-4688-ACF4-F5C3E4AF1243}" destId="{2BDEA5CA-1D46-4C95-B4E2-99019207F325}" srcOrd="2" destOrd="0" parTransId="{195687AB-1B4C-4957-9D42-497BC60CEE2B}" sibTransId="{E331B47F-D243-4C9D-8CD1-933014678C68}"/>
    <dgm:cxn modelId="{EDD2C660-DEF6-4301-BE5F-4CE714D580D6}" srcId="{3CA6699A-805D-4688-ACF4-F5C3E4AF1243}" destId="{D6CCD850-E542-4988-91F1-4B2E60CF100A}" srcOrd="3" destOrd="0" parTransId="{D956F1E3-9769-49F6-B0B4-BF42118CED28}" sibTransId="{440B0767-CA02-4E62-BEBC-130089BE9FDA}"/>
    <dgm:cxn modelId="{FE40F3DB-9F24-48CE-A1CE-80483776796E}" type="presOf" srcId="{D6CCD850-E542-4988-91F1-4B2E60CF100A}" destId="{9599F59F-26A2-4AD9-A8C2-508653EF4C56}" srcOrd="0" destOrd="0" presId="urn:microsoft.com/office/officeart/2005/8/layout/vList2"/>
    <dgm:cxn modelId="{043D4982-5F1F-40A1-91BE-15A4BA7A650D}" type="presOf" srcId="{2BDEA5CA-1D46-4C95-B4E2-99019207F325}" destId="{9773FBBE-B7D8-4DFB-B7B2-02D43E1A455C}" srcOrd="0" destOrd="0" presId="urn:microsoft.com/office/officeart/2005/8/layout/vList2"/>
    <dgm:cxn modelId="{7B5D0708-97F5-4CA3-919E-D6A98D688F98}" srcId="{3CA6699A-805D-4688-ACF4-F5C3E4AF1243}" destId="{ED067E8F-52D3-4EDC-96D8-BB907EB3CCAF}" srcOrd="5" destOrd="0" parTransId="{1521BA04-E594-4FDE-92D2-74C64208C4E4}" sibTransId="{EF733515-60E4-43E8-B4B7-988073D71C98}"/>
    <dgm:cxn modelId="{BE916764-A860-4F98-8374-0FA224F5B17F}" srcId="{3CA6699A-805D-4688-ACF4-F5C3E4AF1243}" destId="{F6000D0E-FB92-48D0-B0B5-3F5F66649200}" srcOrd="1" destOrd="0" parTransId="{60F8F42A-0D41-47E3-9D96-4B933F18BBAB}" sibTransId="{9CF3EDDF-0FFB-4FF0-A736-7AC9561B0298}"/>
    <dgm:cxn modelId="{F5BF3EEB-2C91-485A-AF7A-A86A2C899487}" type="presOf" srcId="{ED067E8F-52D3-4EDC-96D8-BB907EB3CCAF}" destId="{0DD94EB6-FF95-441E-B3D6-C7343D07678E}" srcOrd="0" destOrd="0" presId="urn:microsoft.com/office/officeart/2005/8/layout/vList2"/>
    <dgm:cxn modelId="{F140A73E-9BA5-4B0A-94A0-E565D7D206FF}" type="presOf" srcId="{3CA6699A-805D-4688-ACF4-F5C3E4AF1243}" destId="{A606343E-DE84-4C77-8DF6-3BF6FBED763C}" srcOrd="0" destOrd="0" presId="urn:microsoft.com/office/officeart/2005/8/layout/vList2"/>
    <dgm:cxn modelId="{8FB1DA0E-E92B-41BB-A007-70308A7FB54A}" type="presParOf" srcId="{A606343E-DE84-4C77-8DF6-3BF6FBED763C}" destId="{8B8C0801-2BCC-4673-9984-759E1787044E}" srcOrd="0" destOrd="0" presId="urn:microsoft.com/office/officeart/2005/8/layout/vList2"/>
    <dgm:cxn modelId="{CFE240A0-8109-423D-B16B-C01D98704E71}" type="presParOf" srcId="{A606343E-DE84-4C77-8DF6-3BF6FBED763C}" destId="{3F0321C7-FCEC-449D-9F88-38C559AF0A08}" srcOrd="1" destOrd="0" presId="urn:microsoft.com/office/officeart/2005/8/layout/vList2"/>
    <dgm:cxn modelId="{B01CCEF7-63E4-4458-9C27-14109736E7DB}" type="presParOf" srcId="{A606343E-DE84-4C77-8DF6-3BF6FBED763C}" destId="{5DD3CA0C-52E4-4F8A-BB4D-F04AF9015D36}" srcOrd="2" destOrd="0" presId="urn:microsoft.com/office/officeart/2005/8/layout/vList2"/>
    <dgm:cxn modelId="{8636FAF5-14CC-4392-8D95-F8B1208A1D76}" type="presParOf" srcId="{A606343E-DE84-4C77-8DF6-3BF6FBED763C}" destId="{205D5DAC-61EE-45DF-A7E3-798FDE9C4201}" srcOrd="3" destOrd="0" presId="urn:microsoft.com/office/officeart/2005/8/layout/vList2"/>
    <dgm:cxn modelId="{F178BFC8-01F7-4686-BC66-9D4346AEDA94}" type="presParOf" srcId="{A606343E-DE84-4C77-8DF6-3BF6FBED763C}" destId="{9773FBBE-B7D8-4DFB-B7B2-02D43E1A455C}" srcOrd="4" destOrd="0" presId="urn:microsoft.com/office/officeart/2005/8/layout/vList2"/>
    <dgm:cxn modelId="{606D85C4-64D2-40D8-91D3-CC31956944E1}" type="presParOf" srcId="{A606343E-DE84-4C77-8DF6-3BF6FBED763C}" destId="{0AF28FF2-CF5B-4756-967C-CABEC5EC5BDC}" srcOrd="5" destOrd="0" presId="urn:microsoft.com/office/officeart/2005/8/layout/vList2"/>
    <dgm:cxn modelId="{226E7D05-1E3C-48F3-9A87-FC947F22FBB0}" type="presParOf" srcId="{A606343E-DE84-4C77-8DF6-3BF6FBED763C}" destId="{9599F59F-26A2-4AD9-A8C2-508653EF4C56}" srcOrd="6" destOrd="0" presId="urn:microsoft.com/office/officeart/2005/8/layout/vList2"/>
    <dgm:cxn modelId="{C6A0AE3D-1095-412C-A2E4-23781CDEA851}" type="presParOf" srcId="{A606343E-DE84-4C77-8DF6-3BF6FBED763C}" destId="{83C553BB-77DB-4B37-ABFF-89F3B852DA62}" srcOrd="7" destOrd="0" presId="urn:microsoft.com/office/officeart/2005/8/layout/vList2"/>
    <dgm:cxn modelId="{E4ACCB38-8BC2-480D-90A4-F4D2E6597B7A}" type="presParOf" srcId="{A606343E-DE84-4C77-8DF6-3BF6FBED763C}" destId="{62DFE7A8-6D59-41F6-A463-4714446D5575}" srcOrd="8" destOrd="0" presId="urn:microsoft.com/office/officeart/2005/8/layout/vList2"/>
    <dgm:cxn modelId="{2CAAE344-CF40-46C1-9F54-D5FE51E8A5F1}" type="presParOf" srcId="{A606343E-DE84-4C77-8DF6-3BF6FBED763C}" destId="{D0E26701-9F15-43F0-A536-D1BD4704C184}" srcOrd="9" destOrd="0" presId="urn:microsoft.com/office/officeart/2005/8/layout/vList2"/>
    <dgm:cxn modelId="{7F2D5C66-84B0-43C8-B01A-317BC4CE4284}" type="presParOf" srcId="{A606343E-DE84-4C77-8DF6-3BF6FBED763C}" destId="{0DD94EB6-FF95-441E-B3D6-C7343D07678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57728" y="3161632"/>
            <a:ext cx="8676541" cy="11079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399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68B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US" smtClean="0"/>
              <a:pPr marL="25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95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176BF-72ED-4390-A370-B4F4E01865A9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88A99-5FC2-4F24-B71F-367EA97757C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905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48F88-5491-4F3F-AD74-0F3AC643EC3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2BC1F-371C-4BCE-9841-B9F4813B57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101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B0759-73C8-41F6-BADD-6E460332A3B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D06FB-DCF7-4E6F-B365-088DB7A62B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431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B16DB-F2E6-4BCE-B1E4-7D482B7FE40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382DE-AA27-45FA-8174-46BD43AD086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3991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15E91-76B1-4858-AC68-73A01D3722D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D6C0E-F16B-4F01-A242-A7E4130E64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842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E8B36-460D-45B1-82EE-04F56F167CC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A71F2-9E8A-4628-8FBC-D637B1FEF9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284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3200" y="274639"/>
            <a:ext cx="2489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5600" y="274639"/>
            <a:ext cx="7264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0F311-165D-4CD5-9294-62C829C5FBD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7BE1A-18BA-4FB2-8896-8BB55B7F08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756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119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780FF-AD33-401F-9114-9BE927625B9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EBFB3-24A6-48CA-B360-07953701FD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02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B5DAD-9B3B-44E3-9156-DC0946BF6480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FF53A-A6AC-438C-945C-F7C9B4F158F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733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68B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US" smtClean="0"/>
              <a:pPr marL="25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8019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5600" y="1600201"/>
            <a:ext cx="4876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1600201"/>
            <a:ext cx="4876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404D4-FE4E-4940-807D-EC0AAC09B10A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5BE32-3F35-4473-BD1C-82652B9D56D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0245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176BF-72ED-4390-A370-B4F4E01865A9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88A99-5FC2-4F24-B71F-367EA97757C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82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48F88-5491-4F3F-AD74-0F3AC643EC31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E2BC1F-371C-4BCE-9841-B9F4813B57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948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B0759-73C8-41F6-BADD-6E460332A3BD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D06FB-DCF7-4E6F-B365-088DB7A62BF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18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B16DB-F2E6-4BCE-B1E4-7D482B7FE40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382DE-AA27-45FA-8174-46BD43AD086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36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15E91-76B1-4858-AC68-73A01D3722D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D6C0E-F16B-4F01-A242-A7E4130E64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9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E8B36-460D-45B1-82EE-04F56F167CCE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A71F2-9E8A-4628-8FBC-D637B1FEF9D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33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93200" y="274639"/>
            <a:ext cx="2489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5600" y="274639"/>
            <a:ext cx="7264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0F311-165D-4CD5-9294-62C829C5FBDB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7BE1A-18BA-4FB2-8896-8BB55B7F08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40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6E1A0-0FCF-4B9A-A883-DA5FADB7D809}" type="datetimeFigureOut">
              <a:rPr lang="en-US" smtClean="0">
                <a:solidFill>
                  <a:srgbClr val="000000"/>
                </a:solidFill>
              </a:rPr>
              <a:pPr/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DD163-FE5A-4FA0-9510-333691C52B34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740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12192000" cy="1052830"/>
          </a:xfrm>
          <a:custGeom>
            <a:avLst/>
            <a:gdLst/>
            <a:ahLst/>
            <a:cxnLst/>
            <a:rect l="l" t="t" r="r" b="b"/>
            <a:pathLst>
              <a:path w="9144000" h="1052830">
                <a:moveTo>
                  <a:pt x="0" y="1052512"/>
                </a:moveTo>
                <a:lnTo>
                  <a:pt x="9144000" y="1052512"/>
                </a:lnTo>
                <a:lnTo>
                  <a:pt x="9144000" y="0"/>
                </a:lnTo>
                <a:lnTo>
                  <a:pt x="0" y="0"/>
                </a:lnTo>
                <a:lnTo>
                  <a:pt x="0" y="1052512"/>
                </a:lnTo>
                <a:close/>
              </a:path>
            </a:pathLst>
          </a:custGeom>
          <a:solidFill>
            <a:srgbClr val="005395"/>
          </a:solid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18" name="bk object 18"/>
          <p:cNvSpPr/>
          <p:nvPr/>
        </p:nvSpPr>
        <p:spPr>
          <a:xfrm>
            <a:off x="10418233" y="6302376"/>
            <a:ext cx="1572683" cy="3127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19" name="bk object 19"/>
          <p:cNvSpPr/>
          <p:nvPr/>
        </p:nvSpPr>
        <p:spPr>
          <a:xfrm>
            <a:off x="0" y="6777037"/>
            <a:ext cx="12192000" cy="81280"/>
          </a:xfrm>
          <a:custGeom>
            <a:avLst/>
            <a:gdLst/>
            <a:ahLst/>
            <a:cxnLst/>
            <a:rect l="l" t="t" r="r" b="b"/>
            <a:pathLst>
              <a:path w="9144000" h="81279">
                <a:moveTo>
                  <a:pt x="0" y="80962"/>
                </a:moveTo>
                <a:lnTo>
                  <a:pt x="9144000" y="80962"/>
                </a:lnTo>
                <a:lnTo>
                  <a:pt x="9144000" y="0"/>
                </a:lnTo>
                <a:lnTo>
                  <a:pt x="0" y="0"/>
                </a:lnTo>
                <a:lnTo>
                  <a:pt x="0" y="80962"/>
                </a:lnTo>
                <a:close/>
              </a:path>
            </a:pathLst>
          </a:custGeom>
          <a:solidFill>
            <a:srgbClr val="005395"/>
          </a:solid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20" name="bk object 20"/>
          <p:cNvSpPr/>
          <p:nvPr/>
        </p:nvSpPr>
        <p:spPr>
          <a:xfrm>
            <a:off x="9596967" y="6189662"/>
            <a:ext cx="711199" cy="50641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21" name="bk object 21"/>
          <p:cNvSpPr/>
          <p:nvPr/>
        </p:nvSpPr>
        <p:spPr>
          <a:xfrm>
            <a:off x="0" y="1084262"/>
            <a:ext cx="12192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63500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4588" y="1597443"/>
            <a:ext cx="514519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42424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15287" y="1548230"/>
            <a:ext cx="51248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42424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8/11/2016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68B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US" smtClean="0"/>
              <a:pPr marL="25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946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" y="1"/>
            <a:ext cx="12191999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8/11/2016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68B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US" smtClean="0"/>
              <a:pPr marL="25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131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8/11/2016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00468B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US" smtClean="0"/>
              <a:pPr marL="25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143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29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780FF-AD33-401F-9114-9BE927625B98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EBFB3-24A6-48CA-B360-07953701FD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19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B5DAD-9B3B-44E3-9156-DC0946BF6480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FF53A-A6AC-438C-945C-F7C9B4F158F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372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5600" y="1600201"/>
            <a:ext cx="4876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05600" y="1600201"/>
            <a:ext cx="4876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1404D4-FE4E-4940-807D-EC0AAC09B10A}" type="datetimeFigureOut">
              <a:rPr lang="en-US">
                <a:solidFill>
                  <a:srgbClr val="000000"/>
                </a:solidFill>
              </a:rPr>
              <a:pPr>
                <a:defRPr/>
              </a:pPr>
              <a:t>8/11/2016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15BE32-3F35-4473-BD1C-82652B9D56D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277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image" Target="../media/image8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"/>
            <a:ext cx="1572683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17" name="bk object 17"/>
          <p:cNvSpPr/>
          <p:nvPr/>
        </p:nvSpPr>
        <p:spPr>
          <a:xfrm>
            <a:off x="1" y="1"/>
            <a:ext cx="1625599" cy="106679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18" name="bk object 18"/>
          <p:cNvSpPr/>
          <p:nvPr/>
        </p:nvSpPr>
        <p:spPr>
          <a:xfrm>
            <a:off x="0" y="1066787"/>
            <a:ext cx="1625600" cy="152400"/>
          </a:xfrm>
          <a:custGeom>
            <a:avLst/>
            <a:gdLst/>
            <a:ahLst/>
            <a:cxnLst/>
            <a:rect l="l" t="t" r="r" b="b"/>
            <a:pathLst>
              <a:path w="1219200" h="152400">
                <a:moveTo>
                  <a:pt x="0" y="152412"/>
                </a:moveTo>
                <a:lnTo>
                  <a:pt x="1219200" y="152412"/>
                </a:lnTo>
                <a:lnTo>
                  <a:pt x="1219200" y="0"/>
                </a:lnTo>
                <a:lnTo>
                  <a:pt x="0" y="0"/>
                </a:lnTo>
                <a:lnTo>
                  <a:pt x="0" y="1524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19" name="bk object 19"/>
          <p:cNvSpPr/>
          <p:nvPr/>
        </p:nvSpPr>
        <p:spPr>
          <a:xfrm>
            <a:off x="0" y="1219200"/>
            <a:ext cx="1625600" cy="152400"/>
          </a:xfrm>
          <a:custGeom>
            <a:avLst/>
            <a:gdLst/>
            <a:ahLst/>
            <a:cxnLst/>
            <a:rect l="l" t="t" r="r" b="b"/>
            <a:pathLst>
              <a:path w="1219200" h="152400">
                <a:moveTo>
                  <a:pt x="0" y="152400"/>
                </a:moveTo>
                <a:lnTo>
                  <a:pt x="1219200" y="152400"/>
                </a:lnTo>
                <a:lnTo>
                  <a:pt x="1219200" y="0"/>
                </a:lnTo>
                <a:lnTo>
                  <a:pt x="0" y="0"/>
                </a:lnTo>
                <a:lnTo>
                  <a:pt x="0" y="1524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98382" y="179610"/>
            <a:ext cx="10995236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8881" y="1912017"/>
            <a:ext cx="11094235" cy="10156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0"/>
            <a:ext cx="39014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8/11/2016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87020" y="6557227"/>
            <a:ext cx="238760" cy="139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00468B"/>
                </a:solidFill>
                <a:latin typeface="Arial"/>
                <a:cs typeface="Arial"/>
              </a:defRPr>
            </a:lvl1pPr>
          </a:lstStyle>
          <a:p>
            <a:pPr marL="25400"/>
            <a:fld id="{81D60167-4931-47E6-BA6A-407CBD079E47}" type="slidenum">
              <a:rPr lang="en-US" smtClean="0"/>
              <a:pPr marL="25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5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625600" y="274638"/>
            <a:ext cx="995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5600" y="1600201"/>
            <a:ext cx="995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E4585-37CF-463E-BD54-03657AB23BFC}" type="datetimeFigureOut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8/11/2016</a:t>
            </a:fld>
            <a:endParaRPr lang="en-U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25600" y="6248400"/>
            <a:ext cx="7112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D21BA8-AA21-4CA2-BA4F-E3BBA59D6D9A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pic>
        <p:nvPicPr>
          <p:cNvPr id="18439" name="Picture 2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" y="0"/>
            <a:ext cx="157268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2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625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Text Box 24"/>
          <p:cNvSpPr txBox="1">
            <a:spLocks noChangeArrowheads="1"/>
          </p:cNvSpPr>
          <p:nvPr/>
        </p:nvSpPr>
        <p:spPr bwMode="auto">
          <a:xfrm>
            <a:off x="0" y="1143001"/>
            <a:ext cx="162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4" name="Rectangle 25"/>
          <p:cNvSpPr>
            <a:spLocks noChangeArrowheads="1"/>
          </p:cNvSpPr>
          <p:nvPr/>
        </p:nvSpPr>
        <p:spPr bwMode="auto">
          <a:xfrm>
            <a:off x="0" y="1066800"/>
            <a:ext cx="16256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5" name="Rectangle 26"/>
          <p:cNvSpPr>
            <a:spLocks noChangeArrowheads="1"/>
          </p:cNvSpPr>
          <p:nvPr/>
        </p:nvSpPr>
        <p:spPr bwMode="auto">
          <a:xfrm>
            <a:off x="0" y="1219200"/>
            <a:ext cx="16256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922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1625600" y="274638"/>
            <a:ext cx="9956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8435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5600" y="1600201"/>
            <a:ext cx="9956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0AE4585-37CF-463E-BD54-03657AB23BFC}" type="datetimeFigureOut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8/11/2016</a:t>
            </a:fld>
            <a:endParaRPr lang="en-U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25600" y="6248400"/>
            <a:ext cx="7112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+mn-ea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D21BA8-AA21-4CA2-BA4F-E3BBA59D6D9A}" type="slidenum">
              <a:rPr lang="en-US">
                <a:solidFill>
                  <a:srgbClr val="00000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pic>
        <p:nvPicPr>
          <p:cNvPr id="18439" name="Picture 2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" y="0"/>
            <a:ext cx="157268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23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1625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Text Box 24"/>
          <p:cNvSpPr txBox="1">
            <a:spLocks noChangeArrowheads="1"/>
          </p:cNvSpPr>
          <p:nvPr/>
        </p:nvSpPr>
        <p:spPr bwMode="auto">
          <a:xfrm>
            <a:off x="0" y="1143001"/>
            <a:ext cx="162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4" name="Rectangle 25"/>
          <p:cNvSpPr>
            <a:spLocks noChangeArrowheads="1"/>
          </p:cNvSpPr>
          <p:nvPr/>
        </p:nvSpPr>
        <p:spPr bwMode="auto">
          <a:xfrm>
            <a:off x="0" y="1066800"/>
            <a:ext cx="16256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5" name="Rectangle 26"/>
          <p:cNvSpPr>
            <a:spLocks noChangeArrowheads="1"/>
          </p:cNvSpPr>
          <p:nvPr/>
        </p:nvSpPr>
        <p:spPr bwMode="auto">
          <a:xfrm>
            <a:off x="0" y="1219200"/>
            <a:ext cx="16256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800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228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1915298" y="2122891"/>
            <a:ext cx="8534399" cy="1661993"/>
          </a:xfrm>
        </p:spPr>
        <p:txBody>
          <a:bodyPr/>
          <a:lstStyle/>
          <a:p>
            <a:pPr algn="ctr"/>
            <a:r>
              <a:rPr lang="en-US" sz="3600" dirty="0"/>
              <a:t>IACC Strategic Planning </a:t>
            </a:r>
            <a:br>
              <a:rPr lang="en-US" sz="3600" dirty="0"/>
            </a:br>
            <a:r>
              <a:rPr lang="en-US" sz="3600" dirty="0"/>
              <a:t>Workgroup Meeting</a:t>
            </a:r>
            <a:br>
              <a:rPr lang="en-US" sz="3600" dirty="0"/>
            </a:br>
            <a:r>
              <a:rPr lang="en-US" sz="3600" dirty="0"/>
              <a:t>April 21,2008</a:t>
            </a:r>
          </a:p>
        </p:txBody>
      </p:sp>
    </p:spTree>
    <p:extLst>
      <p:ext uri="{BB962C8B-B14F-4D97-AF65-F5344CB8AC3E}">
        <p14:creationId xmlns:p14="http://schemas.microsoft.com/office/powerpoint/2010/main" val="3393882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74638"/>
            <a:ext cx="9956800" cy="961038"/>
          </a:xfrm>
        </p:spPr>
        <p:txBody>
          <a:bodyPr/>
          <a:lstStyle/>
          <a:p>
            <a:r>
              <a:rPr lang="en-US" u="sng" dirty="0"/>
              <a:t>NIH FY 2007 Autism Portfolio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172" y="1180071"/>
            <a:ext cx="9956800" cy="5554361"/>
          </a:xfrm>
        </p:spPr>
        <p:txBody>
          <a:bodyPr/>
          <a:lstStyle/>
          <a:p>
            <a:endParaRPr lang="en-US" sz="2400" dirty="0" smtClean="0"/>
          </a:p>
          <a:p>
            <a:r>
              <a:rPr lang="en-US" sz="2400" dirty="0" smtClean="0"/>
              <a:t>$</a:t>
            </a:r>
            <a:r>
              <a:rPr lang="en-US" sz="2400" dirty="0"/>
              <a:t>127 million on autism grants, contracts, intramural research projects.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Additional $3.9 million invested in National Database for Autism Research (NDAR) in FY07.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NIH Autism Coordinating Committee (ACC) categorized diverse portfolio of research activities into five broad research areas with subcategories.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Assigned each research activity and associated funding to one research area and subcategory based on this primary aims and objectives.  </a:t>
            </a:r>
          </a:p>
        </p:txBody>
      </p:sp>
    </p:spTree>
    <p:extLst>
      <p:ext uri="{BB962C8B-B14F-4D97-AF65-F5344CB8AC3E}">
        <p14:creationId xmlns:p14="http://schemas.microsoft.com/office/powerpoint/2010/main" val="1388610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Areas and Corresponding </a:t>
            </a:r>
            <a:r>
              <a:rPr lang="en-US" u="sng" dirty="0"/>
              <a:t>Subcategories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1600201"/>
            <a:ext cx="9956800" cy="4911810"/>
          </a:xfrm>
        </p:spPr>
        <p:txBody>
          <a:bodyPr/>
          <a:lstStyle/>
          <a:p>
            <a:r>
              <a:rPr lang="en-US" sz="1900" b="1" dirty="0"/>
              <a:t>Biology</a:t>
            </a:r>
          </a:p>
          <a:p>
            <a:pPr lvl="1"/>
            <a:r>
              <a:rPr lang="en-US" sz="1900" i="1" dirty="0"/>
              <a:t>Subcategories: </a:t>
            </a:r>
            <a:r>
              <a:rPr lang="en-US" sz="1900" dirty="0"/>
              <a:t>Clinical Neuroscience, Basic Neuroscience, and Biological Systems</a:t>
            </a:r>
            <a:endParaRPr lang="en-US" sz="1900" i="1" dirty="0"/>
          </a:p>
          <a:p>
            <a:r>
              <a:rPr lang="en-US" sz="1900" b="1" dirty="0"/>
              <a:t>Treatment </a:t>
            </a:r>
          </a:p>
          <a:p>
            <a:pPr lvl="1"/>
            <a:r>
              <a:rPr lang="en-US" sz="1900" i="1" dirty="0"/>
              <a:t>Subcategories: </a:t>
            </a:r>
            <a:r>
              <a:rPr lang="en-US" sz="1900" dirty="0"/>
              <a:t>Psychopharmacology, Biomedical, Behavioral/Psychosocial, Services Research, and Biomarkers for Treatment Response</a:t>
            </a:r>
          </a:p>
          <a:p>
            <a:r>
              <a:rPr lang="en-US" sz="1900" b="1" dirty="0"/>
              <a:t>Diagnosis</a:t>
            </a:r>
          </a:p>
          <a:p>
            <a:pPr lvl="1"/>
            <a:r>
              <a:rPr lang="en-US" sz="1900" i="1" dirty="0"/>
              <a:t>Subcategories: </a:t>
            </a:r>
            <a:r>
              <a:rPr lang="en-US" sz="1900" dirty="0"/>
              <a:t>Instrument Development, Early Identification, Characterization, Incidence/Prevalence</a:t>
            </a:r>
          </a:p>
          <a:p>
            <a:r>
              <a:rPr lang="en-US" sz="1900" b="1" dirty="0"/>
              <a:t>Risk Factors</a:t>
            </a:r>
          </a:p>
          <a:p>
            <a:pPr lvl="1"/>
            <a:r>
              <a:rPr lang="en-US" sz="1900" i="1" dirty="0"/>
              <a:t>Subcategories: </a:t>
            </a:r>
            <a:r>
              <a:rPr lang="en-US" sz="1900" dirty="0"/>
              <a:t>Genetics/Genomics, Environmental Influences and Gene x Environment Interplay, Mechanisms and Model Systems of Environmental Influences, and Psychosocial</a:t>
            </a:r>
          </a:p>
          <a:p>
            <a:r>
              <a:rPr lang="en-US" sz="1900" b="1" dirty="0"/>
              <a:t>Other</a:t>
            </a:r>
          </a:p>
          <a:p>
            <a:pPr lvl="1"/>
            <a:r>
              <a:rPr lang="en-US" sz="1900" i="1" dirty="0"/>
              <a:t>Subcategories:  </a:t>
            </a:r>
            <a:r>
              <a:rPr lang="en-US" sz="1900" dirty="0"/>
              <a:t>Research Resources (e.g., data systems, repositories of biomaterials),  Education and Dissemination, and Other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055069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2007 NIH Autism Portfolio</a:t>
            </a:r>
            <a:br>
              <a:rPr lang="en-US" dirty="0"/>
            </a:br>
            <a:r>
              <a:rPr lang="en-US" sz="2400" dirty="0"/>
              <a:t>Total Autism Funding by Research Area and Subcategory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813" y="1551214"/>
            <a:ext cx="871604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5925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 2007 NIH Autism Portfolio</a:t>
            </a:r>
            <a:br>
              <a:rPr lang="en-US" dirty="0" smtClean="0"/>
            </a:br>
            <a:r>
              <a:rPr lang="en-US" sz="2400" dirty="0" smtClean="0"/>
              <a:t>Percentage of Total Autism Funding ($126,843,735) by Research Area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268584"/>
              </p:ext>
            </p:extLst>
          </p:nvPr>
        </p:nvGraphicFramePr>
        <p:xfrm>
          <a:off x="1625600" y="1706762"/>
          <a:ext cx="9956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57214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2007 NIH Autism Portfolio</a:t>
            </a:r>
            <a:br>
              <a:rPr lang="en-US" dirty="0"/>
            </a:br>
            <a:r>
              <a:rPr lang="en-US" sz="2400" dirty="0" smtClean="0"/>
              <a:t>Total </a:t>
            </a:r>
            <a:r>
              <a:rPr lang="en-US" sz="2400" dirty="0"/>
              <a:t>Autism </a:t>
            </a:r>
            <a:r>
              <a:rPr lang="en-US" sz="2400" dirty="0" smtClean="0"/>
              <a:t>Funding* by organization and Research </a:t>
            </a:r>
            <a:r>
              <a:rPr lang="en-US" sz="2400" dirty="0"/>
              <a:t>Area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287" y="1670117"/>
            <a:ext cx="9740347" cy="440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940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FY 2007 Autism Portfolio</a:t>
            </a:r>
            <a:br>
              <a:rPr lang="en-US" dirty="0"/>
            </a:br>
            <a:r>
              <a:rPr lang="en-US" sz="2400" dirty="0"/>
              <a:t>Percentage of Total Autism Funding* ($</a:t>
            </a:r>
            <a:r>
              <a:rPr lang="en-US" sz="2400" dirty="0" smtClean="0"/>
              <a:t>160</a:t>
            </a:r>
            <a:r>
              <a:rPr lang="en-US" sz="2400" dirty="0"/>
              <a:t>, </a:t>
            </a:r>
            <a:r>
              <a:rPr lang="en-US" sz="2400" dirty="0" smtClean="0"/>
              <a:t>261,042) </a:t>
            </a:r>
            <a:r>
              <a:rPr lang="en-US" sz="2400" dirty="0"/>
              <a:t>by Research Area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09771"/>
              </p:ext>
            </p:extLst>
          </p:nvPr>
        </p:nvGraphicFramePr>
        <p:xfrm>
          <a:off x="2062922" y="1544541"/>
          <a:ext cx="9418762" cy="39021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466685"/>
              </p:ext>
            </p:extLst>
          </p:nvPr>
        </p:nvGraphicFramePr>
        <p:xfrm>
          <a:off x="2246685" y="5760793"/>
          <a:ext cx="8128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*Note: Funding data reflect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investments from NIH, CDC, DoD, and The Simons Foundation.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378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Prioritization of Initiatives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Discussed and developed criteria for prioritization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Prioritized within the six question domains to ensure coverage in each area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Each workgroup member selected highest priority initiates and distributed 100 points amongst </a:t>
            </a:r>
            <a:r>
              <a:rPr lang="en-US" b="1" dirty="0" smtClean="0"/>
              <a:t>choices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406812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Prioritization of Initiatives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4. Results of workgroup scoring were tallied</a:t>
            </a:r>
          </a:p>
          <a:p>
            <a:pPr marL="0" indent="0">
              <a:buNone/>
            </a:pPr>
            <a:r>
              <a:rPr lang="en-US" b="1" dirty="0"/>
              <a:t>5. Results of prioritization reviewed</a:t>
            </a:r>
          </a:p>
          <a:p>
            <a:pPr marL="0" indent="0">
              <a:buNone/>
            </a:pPr>
            <a:r>
              <a:rPr lang="en-US" b="1" dirty="0"/>
              <a:t>6. Prioritized initiatives forwarded to </a:t>
            </a:r>
            <a:r>
              <a:rPr lang="en-US" b="1" dirty="0" smtClean="0"/>
              <a:t>IACC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23584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 WG Comments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Emphasize to AICC that this is a “work-in – progress”</a:t>
            </a:r>
          </a:p>
          <a:p>
            <a:r>
              <a:rPr lang="en-US" dirty="0"/>
              <a:t>Would like to have a vision, mission and aspirational goals to provide overall structure for WG deliberations</a:t>
            </a:r>
          </a:p>
          <a:p>
            <a:r>
              <a:rPr lang="en-US" dirty="0"/>
              <a:t>Took a middle-ground position that more work needs to be done but doing initial prioritization will move things forward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2208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289" y="365759"/>
            <a:ext cx="9251784" cy="972366"/>
          </a:xfrm>
        </p:spPr>
        <p:txBody>
          <a:bodyPr/>
          <a:lstStyle/>
          <a:p>
            <a:r>
              <a:rPr lang="en-US" sz="3200" b="1" dirty="0"/>
              <a:t>I. WHEN SHOULD I BE CONCERNED ABOUT MY CHILD’S DEVELOPMENT?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1600201"/>
            <a:ext cx="9956800" cy="4752891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/>
              <a:t>515 (12) I.C.2. Identify Relevant Phenotypes that Relate to Etiology, Symptom Presentation, and Outcome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360 </a:t>
            </a:r>
            <a:r>
              <a:rPr lang="en-US" sz="2200" b="1" dirty="0"/>
              <a:t>(10) I.A.2. Collaborative Development of Streamlined Screening/Diagnostic Approaches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359 </a:t>
            </a:r>
            <a:r>
              <a:rPr lang="en-US" sz="2200" b="1" dirty="0"/>
              <a:t>(12) I.A.3. Screening and Diagnostic Instruments in Underrepresented Populations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276 </a:t>
            </a:r>
            <a:r>
              <a:rPr lang="en-US" sz="2200" b="1" dirty="0"/>
              <a:t>(11) I.C.1. The Development of Improved Categorical and Dimensional Measures of ASD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234 </a:t>
            </a:r>
            <a:r>
              <a:rPr lang="en-US" sz="2200" b="1" dirty="0"/>
              <a:t>(9) 1.8.2. Characterizing and Improving the Diagnostic Process in the Community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234 </a:t>
            </a:r>
            <a:r>
              <a:rPr lang="en-US" sz="2200" b="1" dirty="0"/>
              <a:t>(8) I.A.1. Predictive Validity of Existing Screens in Community Setting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120 </a:t>
            </a:r>
            <a:r>
              <a:rPr lang="en-US" sz="2200" b="1" dirty="0"/>
              <a:t>(3) 1.8.1. Evaluating Diagnostic Criteria/Approaches</a:t>
            </a:r>
          </a:p>
        </p:txBody>
      </p:sp>
    </p:spTree>
    <p:extLst>
      <p:ext uri="{BB962C8B-B14F-4D97-AF65-F5344CB8AC3E}">
        <p14:creationId xmlns:p14="http://schemas.microsoft.com/office/powerpoint/2010/main" val="2971314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4695" y="500886"/>
            <a:ext cx="10995236" cy="677108"/>
          </a:xfrm>
        </p:spPr>
        <p:txBody>
          <a:bodyPr/>
          <a:lstStyle/>
          <a:p>
            <a:pPr algn="ctr"/>
            <a:r>
              <a:rPr lang="en-US" b="1" u="sng" dirty="0" smtClean="0"/>
              <a:t>Structure for Strategic Plan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2967" y="1912017"/>
            <a:ext cx="4023119" cy="4315788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IACC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Strategic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(SP) Workgroup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 smtClean="0"/>
              <a:t>Scientific Workshops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b="1" dirty="0" smtClean="0"/>
              <a:t>All involve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b="1" dirty="0" smtClean="0"/>
              <a:t>Stakeholders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200" b="1" dirty="0" smtClean="0"/>
              <a:t>NIMH Autism Team </a:t>
            </a:r>
            <a:endParaRPr lang="en-US" sz="22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46133467"/>
              </p:ext>
            </p:extLst>
          </p:nvPr>
        </p:nvGraphicFramePr>
        <p:xfrm>
          <a:off x="6437869" y="1482812"/>
          <a:ext cx="5338119" cy="42012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720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II. HOW CAN I UNDERSTAND WHAT IS HAPPENING TO MY CHILD?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1600201"/>
            <a:ext cx="9956800" cy="4983479"/>
          </a:xfrm>
        </p:spPr>
        <p:txBody>
          <a:bodyPr/>
          <a:lstStyle/>
          <a:p>
            <a:pPr marL="0" indent="0">
              <a:buNone/>
            </a:pPr>
            <a:r>
              <a:rPr lang="en-US" sz="2200" b="1" dirty="0"/>
              <a:t>381 (10) II.A.3. Role of Immune and Infectious Factors in the Pathogenesis of Autism - Human and Animal Studies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333 </a:t>
            </a:r>
            <a:r>
              <a:rPr lang="en-US" sz="2200" b="1" dirty="0"/>
              <a:t>(12) II.A.4. Postmortem Brain and Tissue Acquisition Initiative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297 </a:t>
            </a:r>
            <a:r>
              <a:rPr lang="en-US" sz="2200" b="1" dirty="0"/>
              <a:t>(11) II.B.2. Developing Biomarkers for Autism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296 </a:t>
            </a:r>
            <a:r>
              <a:rPr lang="en-US" sz="2200" b="1" dirty="0"/>
              <a:t>(9) II.A.1. Multidisciplinary Longitudinal Study of Infants with Autism Before Age Three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263 </a:t>
            </a:r>
            <a:r>
              <a:rPr lang="en-US" sz="2200" b="1" dirty="0"/>
              <a:t>(9) II.A.2. Understanding Mechanisms of Neuroplasticity in Autism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220 </a:t>
            </a:r>
            <a:r>
              <a:rPr lang="en-US" sz="2200" b="1" dirty="0"/>
              <a:t>(7) II.B.1. Gender Differences in the Biological Features of Autism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145 </a:t>
            </a:r>
            <a:r>
              <a:rPr lang="en-US" sz="2200" b="1" dirty="0"/>
              <a:t>(5) II.B.3. Gene-based Phenotyping and Cognitive Neuroscience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108 </a:t>
            </a:r>
            <a:r>
              <a:rPr lang="en-US" sz="2200" b="1" dirty="0"/>
              <a:t>(3) II.A.5. Identification of Large-Scale Neural Systems Whose Function is Altered in Pre-adolescent Autism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45 </a:t>
            </a:r>
            <a:r>
              <a:rPr lang="en-US" sz="2200" b="1" dirty="0"/>
              <a:t>(2) II.B.4. New Paradigm for Clinical Genetic Evaluation and Subsequent Diagnosis</a:t>
            </a:r>
          </a:p>
        </p:txBody>
      </p:sp>
    </p:spTree>
    <p:extLst>
      <p:ext uri="{BB962C8B-B14F-4D97-AF65-F5344CB8AC3E}">
        <p14:creationId xmlns:p14="http://schemas.microsoft.com/office/powerpoint/2010/main" val="1556094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III. WHAT CAUSED THIS TO </a:t>
            </a:r>
            <a:r>
              <a:rPr lang="en-US" sz="3200" b="1" dirty="0" smtClean="0"/>
              <a:t>HAPPEN AND HOW THIS BE PREVENTED?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b="1" dirty="0"/>
              <a:t>652 (17) III.B.3. Analysis of Mechanisms Underlying the Interplay of Genetic and Environmental Factors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373 </a:t>
            </a:r>
            <a:r>
              <a:rPr lang="en-US" sz="2200" b="1" dirty="0"/>
              <a:t>(11) III.B.5. Develop Resources for Appropriate Control and Comparison Groups for Biological, Genetic and Other Studies of ASD 364 (14) III.B.2. Studies of Risk Factor Exposures From Pre-Conception to Early Postnatal Life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230 </a:t>
            </a:r>
            <a:r>
              <a:rPr lang="en-US" sz="2200" b="1" dirty="0"/>
              <a:t>(8) III.B.4. Methods Development for Biologic Exposures I Biomarkers 208 (5) III.A.1. Large-scale Resource of Genomic Data on Autism Spectrum Disorders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148 </a:t>
            </a:r>
            <a:r>
              <a:rPr lang="en-US" sz="2200" b="1" dirty="0"/>
              <a:t>(5) III.B.1. Risk Factor Studies in Other Special </a:t>
            </a:r>
            <a:endParaRPr lang="en-US" sz="2200" b="1" dirty="0" smtClean="0"/>
          </a:p>
          <a:p>
            <a:pPr marL="0" indent="0">
              <a:buNone/>
            </a:pPr>
            <a:r>
              <a:rPr lang="en-US" sz="2200" b="1" dirty="0" smtClean="0"/>
              <a:t>124 </a:t>
            </a:r>
            <a:r>
              <a:rPr lang="en-US" sz="2200" b="1" dirty="0"/>
              <a:t>(5) II.A.2. Informing the Genetics and Neurobiology of ASD Based on New Heritable Phenotypes Populations</a:t>
            </a:r>
          </a:p>
        </p:txBody>
      </p:sp>
    </p:spTree>
    <p:extLst>
      <p:ext uri="{BB962C8B-B14F-4D97-AF65-F5344CB8AC3E}">
        <p14:creationId xmlns:p14="http://schemas.microsoft.com/office/powerpoint/2010/main" val="12004178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IV. WHICH TREATMENTS WILL HELP MY CHILD?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900" b="1" dirty="0"/>
              <a:t>455 (13) IV.A.1. Interventions for Older Children and Adults with ASD </a:t>
            </a:r>
            <a:endParaRPr lang="en-US" sz="1900" b="1" dirty="0" smtClean="0"/>
          </a:p>
          <a:p>
            <a:pPr marL="0" indent="0">
              <a:buNone/>
            </a:pPr>
            <a:r>
              <a:rPr lang="en-US" sz="1900" b="1" dirty="0" smtClean="0"/>
              <a:t>313 </a:t>
            </a:r>
            <a:r>
              <a:rPr lang="en-US" sz="1900" b="1" dirty="0"/>
              <a:t>(9) IV.B.2. Investigation of Efficacy and Safety of Commonly Used and Untested Treatments for ASD </a:t>
            </a:r>
            <a:endParaRPr lang="en-US" sz="1900" b="1" dirty="0" smtClean="0"/>
          </a:p>
          <a:p>
            <a:pPr marL="0" indent="0">
              <a:buNone/>
            </a:pPr>
            <a:r>
              <a:rPr lang="en-US" sz="1900" b="1" dirty="0" smtClean="0"/>
              <a:t>285 </a:t>
            </a:r>
            <a:r>
              <a:rPr lang="en-US" sz="1900" b="1" dirty="0"/>
              <a:t>(9) IV.A.2. Intervention and Prevention Approaches for Infants and Toddlers at Risk for Autism </a:t>
            </a:r>
            <a:endParaRPr lang="en-US" sz="1900" b="1" dirty="0" smtClean="0"/>
          </a:p>
          <a:p>
            <a:pPr marL="0" indent="0">
              <a:buNone/>
            </a:pPr>
            <a:r>
              <a:rPr lang="en-US" sz="1900" b="1" dirty="0" smtClean="0"/>
              <a:t>252 </a:t>
            </a:r>
            <a:r>
              <a:rPr lang="en-US" sz="1900" b="1" dirty="0"/>
              <a:t>(7) IV.B.4. Fast Track Mechanisms to Facilitate Translational Treatment Research 211 (6) IV.B.3. Animal Models and Cellular Systems for Developing Treatments for Autism </a:t>
            </a:r>
            <a:endParaRPr lang="en-US" sz="1900" b="1" dirty="0" smtClean="0"/>
          </a:p>
          <a:p>
            <a:pPr marL="0" indent="0">
              <a:buNone/>
            </a:pPr>
            <a:r>
              <a:rPr lang="en-US" sz="1900" b="1" dirty="0" smtClean="0"/>
              <a:t>195 </a:t>
            </a:r>
            <a:r>
              <a:rPr lang="en-US" sz="1900" b="1" dirty="0"/>
              <a:t>(9) IV.B.1. Role of Co-morbidity in ASD Treatment </a:t>
            </a:r>
            <a:endParaRPr lang="en-US" sz="1900" b="1" dirty="0" smtClean="0"/>
          </a:p>
          <a:p>
            <a:pPr marL="0" indent="0">
              <a:buNone/>
            </a:pPr>
            <a:r>
              <a:rPr lang="en-US" sz="1900" b="1" dirty="0" smtClean="0"/>
              <a:t>140 </a:t>
            </a:r>
            <a:r>
              <a:rPr lang="en-US" sz="1900" b="1" dirty="0"/>
              <a:t>(6) IV.A.3. Efficacy Trials for Comprehensive Intervention Models for Individual with ASD Across Ages </a:t>
            </a:r>
            <a:endParaRPr lang="en-US" sz="1900" b="1" dirty="0" smtClean="0"/>
          </a:p>
          <a:p>
            <a:pPr marL="0" indent="0">
              <a:buNone/>
            </a:pPr>
            <a:r>
              <a:rPr lang="en-US" sz="1900" b="1" dirty="0" smtClean="0"/>
              <a:t>98 </a:t>
            </a:r>
            <a:r>
              <a:rPr lang="en-US" sz="1900" b="1" dirty="0"/>
              <a:t>(4) IV.C.2. Novel Treatments of Core Symptoms </a:t>
            </a:r>
            <a:endParaRPr lang="en-US" sz="1900" b="1" dirty="0" smtClean="0"/>
          </a:p>
          <a:p>
            <a:pPr marL="0" indent="0">
              <a:buNone/>
            </a:pPr>
            <a:r>
              <a:rPr lang="en-US" sz="1900" b="1" dirty="0" smtClean="0"/>
              <a:t>48 </a:t>
            </a:r>
            <a:r>
              <a:rPr lang="en-US" sz="1900" b="1" dirty="0"/>
              <a:t>(2) IV.C.1. Identification of Biomarkers to Guide Treatment Selection and Evaluation of Treatment Outcome</a:t>
            </a:r>
          </a:p>
        </p:txBody>
      </p:sp>
    </p:spTree>
    <p:extLst>
      <p:ext uri="{BB962C8B-B14F-4D97-AF65-F5344CB8AC3E}">
        <p14:creationId xmlns:p14="http://schemas.microsoft.com/office/powerpoint/2010/main" val="29980183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V. WHERE CAN I TURN FOR SERVICES?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623 (15) V.A.2. Identify and Evaluate Models of Effective Dissemination of Evidence-Based Practices (EBP) into Community Programs 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568 </a:t>
            </a:r>
            <a:r>
              <a:rPr lang="en-US" sz="2400" b="1" dirty="0"/>
              <a:t>(13) V.A.3. Evaluation of Community-Based Intervention Models Informed by </a:t>
            </a:r>
            <a:r>
              <a:rPr lang="en-US" sz="2400" b="1" dirty="0" err="1"/>
              <a:t>MultiDisciplinary</a:t>
            </a:r>
            <a:r>
              <a:rPr lang="en-US" sz="2400" b="1" dirty="0"/>
              <a:t> Best Practices 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454 </a:t>
            </a:r>
            <a:r>
              <a:rPr lang="en-US" sz="2400" b="1" dirty="0"/>
              <a:t>(11) V.A.4. Cost-Outcome Studies of Intervention Models for People with Autism Spectrum Disorder (ASD) 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445 </a:t>
            </a:r>
            <a:r>
              <a:rPr lang="en-US" sz="2400" b="1" dirty="0"/>
              <a:t>(1 0) V.A.1. State of the States for Individuals with Autism Spectrum Disorder (ASD)</a:t>
            </a:r>
          </a:p>
        </p:txBody>
      </p:sp>
    </p:spTree>
    <p:extLst>
      <p:ext uri="{BB962C8B-B14F-4D97-AF65-F5344CB8AC3E}">
        <p14:creationId xmlns:p14="http://schemas.microsoft.com/office/powerpoint/2010/main" val="654577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VI. WHAT DOES THE FUTURE HOLD?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/>
              <a:t>487 (12) VI.A.2. Improved Identification and Characterization of Autism in Adulthood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453 </a:t>
            </a:r>
            <a:r>
              <a:rPr lang="en-US" sz="2000" b="1" dirty="0"/>
              <a:t>(13) VI.C.2. Develop Resources to Coordinate Large </a:t>
            </a:r>
            <a:r>
              <a:rPr lang="en-US" sz="2000" b="1" dirty="0" err="1"/>
              <a:t>PopulationBased</a:t>
            </a:r>
            <a:r>
              <a:rPr lang="en-US" sz="2000" b="1" dirty="0"/>
              <a:t> ASD Initiatives (NDAR, CDC, NIH), IAN, State Registries)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436 </a:t>
            </a:r>
            <a:r>
              <a:rPr lang="en-US" sz="2000" b="1" dirty="0"/>
              <a:t>(9) VI.A.1. Understanding Developmental Trajectories of Children and Families Affected by ASD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433 </a:t>
            </a:r>
            <a:r>
              <a:rPr lang="en-US" sz="2000" b="1" dirty="0"/>
              <a:t>(9) VI.B.1. Enhance Tracking of ASD Prevalence in Children and Adolescents </a:t>
            </a:r>
            <a:endParaRPr lang="en-US" sz="2000" b="1" dirty="0" smtClean="0"/>
          </a:p>
          <a:p>
            <a:pPr marL="0" indent="0">
              <a:buNone/>
            </a:pPr>
            <a:r>
              <a:rPr lang="en-US" sz="2000" b="1" dirty="0" smtClean="0"/>
              <a:t>291 </a:t>
            </a:r>
            <a:r>
              <a:rPr lang="en-US" sz="2000" b="1" dirty="0"/>
              <a:t>(7) VI.C.1. Merging and Analyzing Administrative Databases Relevant to Diagnosis, Course, Interventions, and Long-Term Outcomes</a:t>
            </a:r>
          </a:p>
        </p:txBody>
      </p:sp>
    </p:spTree>
    <p:extLst>
      <p:ext uri="{BB962C8B-B14F-4D97-AF65-F5344CB8AC3E}">
        <p14:creationId xmlns:p14="http://schemas.microsoft.com/office/powerpoint/2010/main" val="2405204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Comments on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individual initiatives scored noticeably higher than the others in the same question domain</a:t>
            </a:r>
          </a:p>
          <a:p>
            <a:r>
              <a:rPr lang="en-US" dirty="0"/>
              <a:t>Overlap areas are instructive in that the highlight areas of general interest, e.g. biomarkers – consolidation of initiatives can now be done</a:t>
            </a:r>
          </a:p>
          <a:p>
            <a:r>
              <a:rPr lang="en-US" dirty="0"/>
              <a:t>Different opinions about scoring within question bins versus across question </a:t>
            </a:r>
            <a:r>
              <a:rPr lang="en-US" dirty="0" smtClean="0"/>
              <a:t>bins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3883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Budgetary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Treatment funding % was relatively smaller – but other areas inform treatment such as diagnosis (early ID), or biological studies of mechanisms</a:t>
            </a:r>
          </a:p>
          <a:p>
            <a:r>
              <a:rPr lang="en-US" dirty="0"/>
              <a:t>“Don’t starve one area to feed another”</a:t>
            </a:r>
          </a:p>
          <a:p>
            <a:r>
              <a:rPr lang="en-US" dirty="0"/>
              <a:t>Could reapportion within a funding domain, e.g. risk factors – increase environment, decrease genetics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731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Budgetary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7162" y="1409370"/>
            <a:ext cx="9956800" cy="4872160"/>
          </a:xfrm>
        </p:spPr>
        <p:txBody>
          <a:bodyPr/>
          <a:lstStyle/>
          <a:p>
            <a:r>
              <a:rPr lang="en-US" dirty="0"/>
              <a:t>Need more clinical trial infrastructure – share with other development disorders?</a:t>
            </a:r>
          </a:p>
          <a:p>
            <a:pPr lvl="1"/>
            <a:r>
              <a:rPr lang="en-US" dirty="0"/>
              <a:t>Efforts by Autism Speaks CTN and ATN noted</a:t>
            </a:r>
          </a:p>
          <a:p>
            <a:r>
              <a:rPr lang="en-US" dirty="0"/>
              <a:t>Need for fast track mechanisms for high risk, high yield or n of 1 studies </a:t>
            </a:r>
          </a:p>
          <a:p>
            <a:r>
              <a:rPr lang="en-US" dirty="0"/>
              <a:t>Some studies are more expensive to do than others so just looking at % can be misleading</a:t>
            </a:r>
          </a:p>
          <a:p>
            <a:r>
              <a:rPr lang="en-US" dirty="0"/>
              <a:t>% in areas not as important as putting funds towards highest priorities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9283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Usefulness of SP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5113" y="1369613"/>
            <a:ext cx="9956800" cy="4880112"/>
          </a:xfrm>
        </p:spPr>
        <p:txBody>
          <a:bodyPr/>
          <a:lstStyle/>
          <a:p>
            <a:r>
              <a:rPr lang="en-US" dirty="0"/>
              <a:t>Identify priorities so that partnership between private and government groups will facilitate achieving the goals</a:t>
            </a:r>
          </a:p>
          <a:p>
            <a:r>
              <a:rPr lang="en-US" dirty="0"/>
              <a:t>Develop RFAs or special emphasis panels</a:t>
            </a:r>
          </a:p>
          <a:p>
            <a:r>
              <a:rPr lang="en-US" dirty="0"/>
              <a:t>Enable ASD initiatives to be funded that may be out of priority score order</a:t>
            </a:r>
          </a:p>
          <a:p>
            <a:r>
              <a:rPr lang="en-US" dirty="0"/>
              <a:t>Attract excellent researchers to ASD research – SP makes a strong case for building opportunities and stimulating quality research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00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Today’s IACC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IACC to review draft vision, mission and aspirational goal for strategic plan</a:t>
            </a:r>
          </a:p>
          <a:p>
            <a:r>
              <a:rPr lang="en-US" dirty="0"/>
              <a:t>Review and discuss a draft template for strategic plan</a:t>
            </a:r>
          </a:p>
          <a:p>
            <a:r>
              <a:rPr lang="en-US" dirty="0"/>
              <a:t>Approve further development of a SWOT (Strengths, Weaknesses, Opportunities, Threats) analysis of the comprehensive funding portfolio and 41 research initiatives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869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Completed</a:t>
            </a:r>
            <a:r>
              <a:rPr lang="en-US" u="sng" dirty="0"/>
              <a:t> </a:t>
            </a:r>
            <a:r>
              <a:rPr lang="en-US" b="1" u="sng" dirty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500" b="1" dirty="0"/>
              <a:t>Strategic Planning Process Approved by </a:t>
            </a:r>
          </a:p>
          <a:p>
            <a:pPr marL="0" indent="0">
              <a:buNone/>
            </a:pPr>
            <a:r>
              <a:rPr lang="en-US" sz="2500" b="1" dirty="0"/>
              <a:t>IACC-Nov - 07</a:t>
            </a:r>
          </a:p>
          <a:p>
            <a:pPr marL="0" indent="0">
              <a:buNone/>
            </a:pPr>
            <a:endParaRPr lang="en-US" sz="2500" b="1" dirty="0"/>
          </a:p>
          <a:p>
            <a:pPr marL="0" indent="0">
              <a:buNone/>
            </a:pPr>
            <a:r>
              <a:rPr lang="en-US" sz="2500" b="1" dirty="0"/>
              <a:t>Stakeholders RFI- Dec 07 - Jan 08</a:t>
            </a:r>
          </a:p>
          <a:p>
            <a:pPr marL="0" indent="0">
              <a:buNone/>
            </a:pPr>
            <a:endParaRPr lang="en-US" sz="2500" b="1" dirty="0"/>
          </a:p>
          <a:p>
            <a:pPr marL="0" indent="0">
              <a:buNone/>
            </a:pPr>
            <a:r>
              <a:rPr lang="en-US" sz="2500" b="1" dirty="0"/>
              <a:t>Four Scientific Workshops Held – Jan 08</a:t>
            </a:r>
          </a:p>
          <a:p>
            <a:pPr marL="0" indent="0">
              <a:buNone/>
            </a:pPr>
            <a:endParaRPr lang="en-US" sz="2500" b="1" dirty="0"/>
          </a:p>
          <a:p>
            <a:pPr marL="0" indent="0">
              <a:buNone/>
            </a:pPr>
            <a:r>
              <a:rPr lang="en-US" sz="2500" b="1" dirty="0"/>
              <a:t>SP Workshop Meeting – Feb 08</a:t>
            </a:r>
          </a:p>
          <a:p>
            <a:pPr marL="0" indent="0">
              <a:buNone/>
            </a:pPr>
            <a:endParaRPr lang="en-US" sz="2500" b="1" dirty="0"/>
          </a:p>
          <a:p>
            <a:pPr marL="0" indent="0">
              <a:buNone/>
            </a:pPr>
            <a:r>
              <a:rPr lang="en-US" sz="2500" b="1" dirty="0"/>
              <a:t>New SP Workgroup Formed by AICC – March 08</a:t>
            </a:r>
          </a:p>
          <a:p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12375577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input from Town Hall Meeting</a:t>
            </a:r>
          </a:p>
          <a:p>
            <a:r>
              <a:rPr lang="en-US" dirty="0"/>
              <a:t>Develop short and long term objectives with measurable outcomes</a:t>
            </a:r>
          </a:p>
          <a:p>
            <a:r>
              <a:rPr lang="en-US" dirty="0"/>
              <a:t> Refine prioritization and consolidate research initiatives</a:t>
            </a:r>
          </a:p>
          <a:p>
            <a:r>
              <a:rPr lang="en-US" dirty="0"/>
              <a:t>Consider infrastructure/mechanism needs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75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Strategic Planning 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03728" y="3077156"/>
            <a:ext cx="1558456" cy="152664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l. </a:t>
            </a:r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Development </a:t>
            </a:r>
            <a:r>
              <a:rPr lang="en-US" sz="1600" dirty="0">
                <a:solidFill>
                  <a:schemeClr val="tx1"/>
                </a:solidFill>
              </a:rPr>
              <a:t>of Strategic Priorities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6078914"/>
              </p:ext>
            </p:extLst>
          </p:nvPr>
        </p:nvGraphicFramePr>
        <p:xfrm>
          <a:off x="3921761" y="2043487"/>
          <a:ext cx="4051631" cy="3891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4738977" y="1510743"/>
            <a:ext cx="2313830" cy="425396"/>
          </a:xfrm>
          <a:prstGeom prst="rect">
            <a:avLst/>
          </a:prstGeom>
          <a:solidFill>
            <a:schemeClr val="accent3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 Phase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495967" y="2027581"/>
            <a:ext cx="1749287" cy="408697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August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2007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September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October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November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December</a:t>
            </a: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January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2008</a:t>
            </a:r>
          </a:p>
        </p:txBody>
      </p:sp>
      <p:sp>
        <p:nvSpPr>
          <p:cNvPr id="10" name="Rectangle 9"/>
          <p:cNvSpPr/>
          <p:nvPr/>
        </p:nvSpPr>
        <p:spPr>
          <a:xfrm>
            <a:off x="8325015" y="1498819"/>
            <a:ext cx="2091193" cy="4253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Approximate Timing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7161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Strategic Planning 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03728" y="3077156"/>
            <a:ext cx="1558456" cy="152664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ll. 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Plan Development and Consolidation </a:t>
            </a:r>
            <a:endParaRPr 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9716946"/>
              </p:ext>
            </p:extLst>
          </p:nvPr>
        </p:nvGraphicFramePr>
        <p:xfrm>
          <a:off x="3870076" y="2059385"/>
          <a:ext cx="4051631" cy="3891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4738977" y="1367619"/>
            <a:ext cx="2313830" cy="425396"/>
          </a:xfrm>
          <a:prstGeom prst="rect">
            <a:avLst/>
          </a:prstGeom>
          <a:solidFill>
            <a:schemeClr val="accent3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 Phase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495967" y="2027581"/>
            <a:ext cx="1749287" cy="408697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February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2008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March 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April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25013" y="1395448"/>
            <a:ext cx="2091193" cy="4253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Approximate Timing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6584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Strategic Planning 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32166" y="3077156"/>
            <a:ext cx="1558456" cy="152664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lll. 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Final Document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Approval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38977" y="1510743"/>
            <a:ext cx="2313830" cy="425396"/>
          </a:xfrm>
          <a:prstGeom prst="rect">
            <a:avLst/>
          </a:prstGeom>
          <a:solidFill>
            <a:schemeClr val="accent3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Process Phase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495967" y="2027581"/>
            <a:ext cx="1749287" cy="408697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April  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May </a:t>
            </a:r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endParaRPr lang="en-US" sz="1600" dirty="0">
              <a:solidFill>
                <a:schemeClr val="tx1"/>
              </a:solidFill>
            </a:endParaRPr>
          </a:p>
          <a:p>
            <a:pPr algn="ctr"/>
            <a:endParaRPr lang="en-US" sz="1600" dirty="0" smtClean="0">
              <a:solidFill>
                <a:schemeClr val="tx1"/>
              </a:solidFill>
            </a:endParaRP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June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25015" y="1498819"/>
            <a:ext cx="2091193" cy="4253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Approximate Timing</a:t>
            </a:r>
            <a:endParaRPr lang="en-US" sz="1600" dirty="0">
              <a:solidFill>
                <a:schemeClr val="tx1"/>
              </a:solidFill>
            </a:endParaRPr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7738343"/>
              </p:ext>
            </p:extLst>
          </p:nvPr>
        </p:nvGraphicFramePr>
        <p:xfrm>
          <a:off x="4015409" y="1924214"/>
          <a:ext cx="3943847" cy="44249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3606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74639"/>
            <a:ext cx="9956800" cy="454410"/>
          </a:xfrm>
        </p:spPr>
        <p:txBody>
          <a:bodyPr/>
          <a:lstStyle/>
          <a:p>
            <a:r>
              <a:rPr lang="en-US" dirty="0"/>
              <a:t>SP WG Roster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2097" y="871153"/>
            <a:ext cx="9956800" cy="5616144"/>
          </a:xfrm>
        </p:spPr>
        <p:txBody>
          <a:bodyPr/>
          <a:lstStyle/>
          <a:p>
            <a:r>
              <a:rPr lang="en-US" sz="1400" b="1" dirty="0"/>
              <a:t>Steve E. Hyman, M.D. (chair)</a:t>
            </a:r>
            <a:r>
              <a:rPr lang="en-US" sz="1400" dirty="0"/>
              <a:t> Harvard University</a:t>
            </a:r>
          </a:p>
          <a:p>
            <a:r>
              <a:rPr lang="en-US" sz="1400" b="1" dirty="0"/>
              <a:t>David Amaral, Ph.D. </a:t>
            </a:r>
            <a:r>
              <a:rPr lang="en-US" sz="1400" dirty="0"/>
              <a:t>University of California, Davis</a:t>
            </a:r>
          </a:p>
          <a:p>
            <a:r>
              <a:rPr lang="en-US" sz="1400" b="1" dirty="0"/>
              <a:t>Peter Bell MBA </a:t>
            </a:r>
            <a:r>
              <a:rPr lang="en-US" sz="1400" dirty="0"/>
              <a:t>Autism Speaks</a:t>
            </a:r>
          </a:p>
          <a:p>
            <a:r>
              <a:rPr lang="en-US" sz="1400" b="1" dirty="0"/>
              <a:t>Mark F. Blaxill MBA </a:t>
            </a:r>
            <a:r>
              <a:rPr lang="en-US" sz="1400" dirty="0"/>
              <a:t>Coalition for Safe Minds </a:t>
            </a:r>
          </a:p>
          <a:p>
            <a:r>
              <a:rPr lang="en-US" sz="1400" b="1" dirty="0"/>
              <a:t>Judith Cooper, Ph.D. </a:t>
            </a:r>
            <a:r>
              <a:rPr lang="en-US" sz="1400" dirty="0"/>
              <a:t>NIDCD</a:t>
            </a:r>
          </a:p>
          <a:p>
            <a:r>
              <a:rPr lang="en-US" sz="1400" b="1" dirty="0"/>
              <a:t>Geraldine Dawson, Ph.D.</a:t>
            </a:r>
            <a:r>
              <a:rPr lang="en-US" sz="1400" dirty="0"/>
              <a:t> Autism Speaks</a:t>
            </a:r>
          </a:p>
          <a:p>
            <a:r>
              <a:rPr lang="en-US" sz="1400" b="1" dirty="0"/>
              <a:t>Steve Eiken, M.A. </a:t>
            </a:r>
            <a:r>
              <a:rPr lang="en-US" sz="1400" dirty="0"/>
              <a:t>Thomson Healthcare</a:t>
            </a:r>
          </a:p>
          <a:p>
            <a:r>
              <a:rPr lang="en-US" sz="1400" b="1" dirty="0"/>
              <a:t>Daniel Geschwind, M.D., Ph.D. </a:t>
            </a:r>
            <a:r>
              <a:rPr lang="en-US" sz="1400" dirty="0"/>
              <a:t>UCLA</a:t>
            </a:r>
          </a:p>
          <a:p>
            <a:r>
              <a:rPr lang="en-US" sz="1400" b="1" dirty="0"/>
              <a:t>Martha Herbert, M.D., Ph.D. </a:t>
            </a:r>
            <a:r>
              <a:rPr lang="en-US" sz="1400" dirty="0"/>
              <a:t>Harvard Medical School</a:t>
            </a:r>
          </a:p>
          <a:p>
            <a:r>
              <a:rPr lang="en-US" sz="1400" b="1" dirty="0"/>
              <a:t>Alice Kau, Ph.D. </a:t>
            </a:r>
            <a:r>
              <a:rPr lang="en-US" sz="1400" dirty="0"/>
              <a:t>NICHD</a:t>
            </a:r>
          </a:p>
          <a:p>
            <a:r>
              <a:rPr lang="en-US" sz="1400" b="1" dirty="0"/>
              <a:t>Catherine Lord, Ph.D. </a:t>
            </a:r>
            <a:r>
              <a:rPr lang="en-US" sz="1400" dirty="0"/>
              <a:t>University of Michigan</a:t>
            </a:r>
          </a:p>
          <a:p>
            <a:r>
              <a:rPr lang="en-US" sz="1400" b="1" dirty="0"/>
              <a:t>David Mandell, Sc.D.  </a:t>
            </a:r>
            <a:r>
              <a:rPr lang="en-US" sz="1400" dirty="0"/>
              <a:t>University of Pennsylvania</a:t>
            </a:r>
          </a:p>
          <a:p>
            <a:r>
              <a:rPr lang="en-US" sz="1400" b="1" dirty="0"/>
              <a:t>Prisca Chen Marvin, J.D.</a:t>
            </a:r>
          </a:p>
          <a:p>
            <a:r>
              <a:rPr lang="en-US" sz="1400" b="1" dirty="0"/>
              <a:t>Sam Odom, Ph.D. </a:t>
            </a:r>
            <a:r>
              <a:rPr lang="en-US" sz="1400" dirty="0"/>
              <a:t>University of North Carolina</a:t>
            </a:r>
          </a:p>
          <a:p>
            <a:r>
              <a:rPr lang="en-US" sz="1400" b="1" dirty="0"/>
              <a:t>Isaac Pessah, Ph.D. </a:t>
            </a:r>
            <a:r>
              <a:rPr lang="en-US" sz="1400" dirty="0"/>
              <a:t>University of California, Davis </a:t>
            </a:r>
          </a:p>
          <a:p>
            <a:r>
              <a:rPr lang="en-US" sz="1400" b="1" dirty="0"/>
              <a:t>Denise D. Resnisk </a:t>
            </a:r>
            <a:r>
              <a:rPr lang="en-US" sz="1400" dirty="0"/>
              <a:t>SARRC</a:t>
            </a:r>
          </a:p>
          <a:p>
            <a:r>
              <a:rPr lang="en-US" sz="1400" b="1" dirty="0"/>
              <a:t>Stephen Shore, Ed.D </a:t>
            </a:r>
            <a:r>
              <a:rPr lang="en-US" sz="1400" dirty="0"/>
              <a:t>IACC Public Member</a:t>
            </a:r>
          </a:p>
          <a:p>
            <a:r>
              <a:rPr lang="en-US" sz="1400" b="1" dirty="0"/>
              <a:t>V. Fan Tait, M.D. </a:t>
            </a:r>
            <a:r>
              <a:rPr lang="en-US" sz="1400" dirty="0"/>
              <a:t>American Academy of Pediatrics</a:t>
            </a:r>
          </a:p>
          <a:p>
            <a:r>
              <a:rPr lang="en-US" sz="1400" b="1" dirty="0"/>
              <a:t>Edwin Trevathan, M.D., MPH </a:t>
            </a:r>
            <a:r>
              <a:rPr lang="en-US" sz="1400" dirty="0"/>
              <a:t>CDC</a:t>
            </a:r>
          </a:p>
          <a:p>
            <a:r>
              <a:rPr lang="en-US" sz="1400" b="1" dirty="0"/>
              <a:t>Lucille Zeph, Ed. D. </a:t>
            </a:r>
            <a:r>
              <a:rPr lang="en-US" sz="1400" dirty="0"/>
              <a:t>University of Maine  </a:t>
            </a:r>
          </a:p>
          <a:p>
            <a:r>
              <a:rPr lang="en-US" sz="1400" b="1" dirty="0"/>
              <a:t>Andrew Zimmerman, M.D. </a:t>
            </a:r>
            <a:r>
              <a:rPr lang="en-US" sz="1400" dirty="0"/>
              <a:t>Kennedy Krieger Institute</a:t>
            </a:r>
          </a:p>
        </p:txBody>
      </p:sp>
    </p:spTree>
    <p:extLst>
      <p:ext uri="{BB962C8B-B14F-4D97-AF65-F5344CB8AC3E}">
        <p14:creationId xmlns:p14="http://schemas.microsoft.com/office/powerpoint/2010/main" val="4082140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Participation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 registrants could listen to the meeting via teleconference link and view slides on the Internet</a:t>
            </a:r>
          </a:p>
          <a:p>
            <a:r>
              <a:rPr lang="en-US" dirty="0"/>
              <a:t>198 registered</a:t>
            </a:r>
          </a:p>
          <a:p>
            <a:r>
              <a:rPr lang="en-US" dirty="0"/>
              <a:t>121 participated</a:t>
            </a:r>
          </a:p>
          <a:p>
            <a:r>
              <a:rPr lang="en-US" dirty="0"/>
              <a:t>Average length of call = 229 minutes</a:t>
            </a:r>
          </a:p>
          <a:p>
            <a:r>
              <a:rPr lang="en-US" dirty="0"/>
              <a:t>Two workgroup members and some IACC members participated virtually and had the capability to speak and be heard </a:t>
            </a:r>
          </a:p>
        </p:txBody>
      </p:sp>
    </p:spTree>
    <p:extLst>
      <p:ext uri="{BB962C8B-B14F-4D97-AF65-F5344CB8AC3E}">
        <p14:creationId xmlns:p14="http://schemas.microsoft.com/office/powerpoint/2010/main" val="4120167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530" y="299351"/>
            <a:ext cx="9956800" cy="1143000"/>
          </a:xfrm>
          <a:ln w="9525"/>
        </p:spPr>
        <p:txBody>
          <a:bodyPr/>
          <a:lstStyle/>
          <a:p>
            <a:r>
              <a:rPr lang="en-US" b="1" u="sng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Sense of Urgency </a:t>
            </a:r>
            <a:r>
              <a:rPr lang="en-US" sz="2400" dirty="0"/>
              <a:t>– We will focus on what steps we can take now to be responsive to the needs of individuals and families affected by ASD. </a:t>
            </a:r>
          </a:p>
          <a:p>
            <a:endParaRPr lang="en-US" sz="2400" b="1" dirty="0"/>
          </a:p>
          <a:p>
            <a:r>
              <a:rPr lang="en-US" sz="2400" b="1" dirty="0"/>
              <a:t>Spirit of Collaboration </a:t>
            </a:r>
            <a:r>
              <a:rPr lang="en-US" sz="2400" dirty="0"/>
              <a:t>– We will treat others with respect, listen to diverse views with open minds, and foster discussions where participants can comfortable offer opposing opinions. </a:t>
            </a:r>
          </a:p>
          <a:p>
            <a:endParaRPr lang="en-US" sz="2400" b="1" dirty="0"/>
          </a:p>
          <a:p>
            <a:r>
              <a:rPr lang="en-US" sz="2400" b="1" dirty="0"/>
              <a:t>Consumer – focused </a:t>
            </a:r>
            <a:r>
              <a:rPr lang="en-US" sz="2400" dirty="0"/>
              <a:t>– We will focus on making a difference in the lives of people affected by ASD, including individuals with ASD, their families, medical practitioners, educators, and scientists.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7742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8530" y="299351"/>
            <a:ext cx="9956800" cy="1143000"/>
          </a:xfrm>
          <a:ln w="9525"/>
        </p:spPr>
        <p:txBody>
          <a:bodyPr/>
          <a:lstStyle/>
          <a:p>
            <a:r>
              <a:rPr lang="en-US" b="1" u="sng" dirty="0"/>
              <a:t>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6811" y="1476633"/>
            <a:ext cx="9956800" cy="4998308"/>
          </a:xfrm>
        </p:spPr>
        <p:txBody>
          <a:bodyPr/>
          <a:lstStyle/>
          <a:p>
            <a:r>
              <a:rPr lang="en-US" sz="2400" b="1" dirty="0"/>
              <a:t>Excellence</a:t>
            </a:r>
            <a:r>
              <a:rPr lang="en-US" sz="2400" dirty="0"/>
              <a:t> – We will pursue basic and clinical research of the highest quality to protect the safety and advance the best interest of those affected by ASD.</a:t>
            </a:r>
          </a:p>
          <a:p>
            <a:endParaRPr lang="en-US" sz="2400" b="1" dirty="0"/>
          </a:p>
          <a:p>
            <a:r>
              <a:rPr lang="en-US" sz="2400" b="1" dirty="0"/>
              <a:t>Partnership in Action- </a:t>
            </a:r>
            <a:r>
              <a:rPr lang="en-US" sz="2400" dirty="0"/>
              <a:t>We will value cross-disciplinary approaches, data sharing, teamwork, and partnerships with clearly defined roles and responsibility. </a:t>
            </a:r>
          </a:p>
          <a:p>
            <a:endParaRPr lang="en-US" sz="2400" b="1" dirty="0"/>
          </a:p>
          <a:p>
            <a:r>
              <a:rPr lang="en-US" sz="2400" b="1" dirty="0"/>
              <a:t>Accountability</a:t>
            </a:r>
            <a:r>
              <a:rPr lang="en-US" sz="2400" dirty="0"/>
              <a:t> – We will develop SMART (specific, measurable, achievable, realistic, and time-bound) research objectives aligned with funding priorities  and develop systems for evaluations and course corrections. 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25408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Framework for Initiatives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5600" y="1359243"/>
            <a:ext cx="9956800" cy="4992130"/>
          </a:xfrm>
        </p:spPr>
        <p:txBody>
          <a:bodyPr/>
          <a:lstStyle/>
          <a:p>
            <a:pPr marL="571500" indent="-571500">
              <a:buAutoNum type="romanUcPeriod"/>
            </a:pPr>
            <a:r>
              <a:rPr lang="en-US" sz="3000" b="1" dirty="0"/>
              <a:t>WHEN should I be concerned about my child’s development? (7)</a:t>
            </a:r>
          </a:p>
          <a:p>
            <a:pPr marL="571500" indent="-571500">
              <a:buAutoNum type="romanUcPeriod"/>
            </a:pPr>
            <a:r>
              <a:rPr lang="en-US" sz="3000" b="1" dirty="0"/>
              <a:t>HOW can I understand what is happening to my child? (9)</a:t>
            </a:r>
          </a:p>
          <a:p>
            <a:pPr marL="571500" indent="-571500">
              <a:buAutoNum type="romanUcPeriod"/>
            </a:pPr>
            <a:r>
              <a:rPr lang="en-US" sz="3000" b="1" dirty="0"/>
              <a:t>WHAT caused this to happen and can this be prevented? (7)</a:t>
            </a:r>
          </a:p>
          <a:p>
            <a:pPr marL="571500" indent="-571500">
              <a:buAutoNum type="romanUcPeriod"/>
            </a:pPr>
            <a:r>
              <a:rPr lang="en-US" sz="3000" b="1" dirty="0"/>
              <a:t>WHICH treatments will help my child? (9)</a:t>
            </a:r>
          </a:p>
          <a:p>
            <a:pPr marL="571500" indent="-571500">
              <a:buAutoNum type="romanUcPeriod"/>
            </a:pPr>
            <a:r>
              <a:rPr lang="en-US" sz="3000" b="1" dirty="0"/>
              <a:t>WHERE can I turn for services? (4)</a:t>
            </a:r>
          </a:p>
          <a:p>
            <a:pPr marL="571500" indent="-571500">
              <a:buAutoNum type="romanUcPeriod"/>
            </a:pPr>
            <a:r>
              <a:rPr lang="en-US" sz="3000" b="1" dirty="0"/>
              <a:t>WHAT does the future hold? (5)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708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Goals for Workgroup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Review the 2007 ASD research funding portfolio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Prioritize research initiatives within the six question framework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Discuss budgetary requirements of the strategic plan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825554"/>
      </p:ext>
    </p:extLst>
  </p:cSld>
  <p:clrMapOvr>
    <a:masterClrMapping/>
  </p:clrMapOvr>
</p:sld>
</file>

<file path=ppt/theme/theme1.xml><?xml version="1.0" encoding="utf-8"?>
<a:theme xmlns:a="http://schemas.openxmlformats.org/drawingml/2006/main" name="IAC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4983D709-2D70-4EA7-97A4-5BC43D6C8C73}" vid="{F8A8D370-16AB-4040-B6E5-B09C558F3824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4983D709-2D70-4EA7-97A4-5BC43D6C8C73}" vid="{18F79B5A-A6FD-40DE-BFCC-92A511A64ADA}"/>
    </a:ext>
  </a:ext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2" id="{4983D709-2D70-4EA7-97A4-5BC43D6C8C73}" vid="{FD32C4AA-99C0-4B5D-9A26-7B496B88FA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IACC</Template>
  <TotalTime>458</TotalTime>
  <Words>2131</Words>
  <Application>Microsoft Office PowerPoint</Application>
  <PresentationFormat>Widescreen</PresentationFormat>
  <Paragraphs>284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ＭＳ Ｐゴシック</vt:lpstr>
      <vt:lpstr>Arial</vt:lpstr>
      <vt:lpstr>Calibri</vt:lpstr>
      <vt:lpstr>IACC</vt:lpstr>
      <vt:lpstr>Default Design</vt:lpstr>
      <vt:lpstr>1_Default Design</vt:lpstr>
      <vt:lpstr>PowerPoint Presentation</vt:lpstr>
      <vt:lpstr>Structure for Strategic Plan</vt:lpstr>
      <vt:lpstr>Completed Steps</vt:lpstr>
      <vt:lpstr>SP WG Roster</vt:lpstr>
      <vt:lpstr>Public Participation </vt:lpstr>
      <vt:lpstr>Values</vt:lpstr>
      <vt:lpstr>Values</vt:lpstr>
      <vt:lpstr>Framework for Initiatives</vt:lpstr>
      <vt:lpstr>Goals for Workgroup</vt:lpstr>
      <vt:lpstr>NIH FY 2007 Autism Portfolio</vt:lpstr>
      <vt:lpstr>Research Areas and Corresponding Subcategories</vt:lpstr>
      <vt:lpstr>FY 2007 NIH Autism Portfolio Total Autism Funding by Research Area and Subcategory</vt:lpstr>
      <vt:lpstr>FY 2007 NIH Autism Portfolio Percentage of Total Autism Funding ($126,843,735) by Research Area</vt:lpstr>
      <vt:lpstr>FY 2007 NIH Autism Portfolio Total Autism Funding* by organization and Research Area</vt:lpstr>
      <vt:lpstr>FY 2007 Autism Portfolio Percentage of Total Autism Funding* ($160, 261,042) by Research Area</vt:lpstr>
      <vt:lpstr>Prioritization of Initiatives</vt:lpstr>
      <vt:lpstr>Prioritization of Initiatives</vt:lpstr>
      <vt:lpstr>SP WG Comments</vt:lpstr>
      <vt:lpstr>I. WHEN SHOULD I BE CONCERNED ABOUT MY CHILD’S DEVELOPMENT?</vt:lpstr>
      <vt:lpstr>II. HOW CAN I UNDERSTAND WHAT IS HAPPENING TO MY CHILD?</vt:lpstr>
      <vt:lpstr>III. WHAT CAUSED THIS TO HAPPEN AND HOW THIS BE PREVENTED?</vt:lpstr>
      <vt:lpstr>IV. WHICH TREATMENTS WILL HELP MY CHILD?</vt:lpstr>
      <vt:lpstr>V. WHERE CAN I TURN FOR SERVICES?</vt:lpstr>
      <vt:lpstr>VI. WHAT DOES THE FUTURE HOLD?</vt:lpstr>
      <vt:lpstr>Comments on Results</vt:lpstr>
      <vt:lpstr>Budgetary Requirements</vt:lpstr>
      <vt:lpstr>Budgetary Requirements</vt:lpstr>
      <vt:lpstr>Usefulness of SP</vt:lpstr>
      <vt:lpstr>Today’s IACC Discussion</vt:lpstr>
      <vt:lpstr>Next Steps</vt:lpstr>
      <vt:lpstr>Strategic Planning Process</vt:lpstr>
      <vt:lpstr>Strategic Planning Process</vt:lpstr>
      <vt:lpstr>Strategic Planning Process</vt:lpstr>
    </vt:vector>
  </TitlesOfParts>
  <Company>National Institute of Mental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Mitrakas, Angelice (NIH/NIMH) [C]</dc:creator>
  <cp:lastModifiedBy>Wiegand, Jeffrey (NIH/NIMH) [C]</cp:lastModifiedBy>
  <cp:revision>24</cp:revision>
  <dcterms:created xsi:type="dcterms:W3CDTF">2016-07-13T19:53:45Z</dcterms:created>
  <dcterms:modified xsi:type="dcterms:W3CDTF">2016-08-11T14:48:00Z</dcterms:modified>
</cp:coreProperties>
</file>